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8" r:id="rId1"/>
  </p:sldMasterIdLst>
  <p:sldIdLst>
    <p:sldId id="273" r:id="rId2"/>
    <p:sldId id="256" r:id="rId3"/>
    <p:sldId id="257" r:id="rId4"/>
    <p:sldId id="258" r:id="rId5"/>
    <p:sldId id="274" r:id="rId6"/>
    <p:sldId id="275" r:id="rId7"/>
    <p:sldId id="278" r:id="rId8"/>
    <p:sldId id="284" r:id="rId9"/>
    <p:sldId id="286" r:id="rId10"/>
    <p:sldId id="290" r:id="rId11"/>
    <p:sldId id="291" r:id="rId12"/>
    <p:sldId id="293" r:id="rId13"/>
    <p:sldId id="300" r:id="rId14"/>
    <p:sldId id="298" r:id="rId15"/>
    <p:sldId id="299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3" r:id="rId28"/>
    <p:sldId id="314" r:id="rId29"/>
    <p:sldId id="315" r:id="rId30"/>
    <p:sldId id="316" r:id="rId31"/>
    <p:sldId id="31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620"/>
    <a:srgbClr val="007A37"/>
    <a:srgbClr val="65FFAB"/>
    <a:srgbClr val="FF3300"/>
    <a:srgbClr val="FF6600"/>
    <a:srgbClr val="FF8837"/>
    <a:srgbClr val="FF845D"/>
    <a:srgbClr val="FF4409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3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DEA1-B942-4105-B780-AA6C61DD6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ED8410-E9AB-4A80-BB9A-E3A6E3271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F2968-7F1C-42FC-AFB1-9B32C6A04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5AAC8-2092-48F0-B34D-B8CCCF906370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9A284-56BC-4FC1-A400-42D081937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E2E14-048B-4BDE-A400-A8B4D97E4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3988-B388-488A-8082-C4476728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7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FE2E-C0F7-4C5C-9CEA-D28CAF746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AFFC02-D00B-40EF-A92A-99EE353FEF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C0520-4F6A-4645-ACF2-633F2B8BA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5AAC8-2092-48F0-B34D-B8CCCF906370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28E26-4B24-4EB8-9B99-E9742BE1A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4648B-63DE-4DE5-ACB2-F06C6BB38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3988-B388-488A-8082-C4476728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743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D4BD0A-36E0-4A67-935D-0CFFB59019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CBB32-FF68-4AC7-8A6A-9CA9A77329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85DC6-5CBF-4043-ADF2-B93127769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5AAC8-2092-48F0-B34D-B8CCCF906370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9EDF2-3D5C-40A4-AD02-AB4ECC9C9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93139-6470-4812-BC98-5DD6B0171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3988-B388-488A-8082-C4476728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30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4F218-30FC-44E8-9D16-0F00FA18C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36FA2-EEF2-44EC-A633-201B006A0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99C7E-0DBA-4793-91C9-84ADCA9D7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5AAC8-2092-48F0-B34D-B8CCCF906370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873C3-6EEF-4638-9F4D-35A5ED78E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D79E4-E955-42EA-9FFC-F59B57EB3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3988-B388-488A-8082-C4476728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613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E240F-92C2-40DF-AA68-ACDE501AF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DAB4D-24B0-41B7-A749-0CCCFAA88F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AACE-EDC7-40FD-89D4-C20D07AAF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5AAC8-2092-48F0-B34D-B8CCCF906370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659CB7-3965-4EC9-BB27-3C5654013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57475-5568-4B32-A941-7E2BAA54B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3988-B388-488A-8082-C4476728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98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61F24-DB25-4ED6-9B6A-52FD23202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96F65-D8AD-425B-B8FE-39F68D53E4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05CCF-9B28-43A2-8F24-52C7BFE8F6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BFAE70-89B6-4E4A-95D1-E12F9266A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5AAC8-2092-48F0-B34D-B8CCCF906370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AB15E-F5A7-461D-8A0D-CDB81ACA9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3A2958-D4F3-435C-8142-47605F279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3988-B388-488A-8082-C4476728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025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558F8-198F-4434-A132-09ECFB443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5A783-B685-42F5-A30E-27E7977F3B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FF1C60-0F6F-4109-AFFE-B9487761F3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3B96CD-25CD-439E-B6E6-C84C3685B8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D748D5-47C4-4749-9B40-9F3F7E4D1D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1208C3-1B0D-418B-98BE-EE83E2DD1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5AAC8-2092-48F0-B34D-B8CCCF906370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85FD22-E0EF-47FD-BDFA-4DE3A771C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B7E6D0-175F-49B4-8635-FF7663F73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3988-B388-488A-8082-C4476728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422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51386-720D-4B6D-8A7C-C63FCF759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F48BE7-499A-41B9-8210-EA417E0B2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5AAC8-2092-48F0-B34D-B8CCCF906370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8C1033-0E84-4C11-A608-64AA65FCC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095E14-D7F1-4558-9D6D-C864D66BF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3988-B388-488A-8082-C4476728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58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16908A-7C97-4B84-8E24-B7DAE0A5D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5AAC8-2092-48F0-B34D-B8CCCF906370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CE7DC2-D6CB-4AA2-B637-DE5B49E5D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8BD0E-2FC1-499B-B295-01C45C132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3988-B388-488A-8082-C4476728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293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5FC19-7435-4813-A9B9-6EA19C23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7EDBB-01A5-48AC-99F5-6E1F7069F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7A22B8-E25D-490A-BD7F-37431E55B4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8E724-2AC7-416E-B8D5-EB99F574F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5AAC8-2092-48F0-B34D-B8CCCF906370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FE5CE-FBC7-4597-B74C-3AB5E8BF6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272EF-B660-44AC-A66B-6EDD00C50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3988-B388-488A-8082-C4476728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51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96CA-C001-4815-975A-229C32560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F575CB-F7E4-49A7-AD73-80C3DEC3ED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0ED32D-BE05-44E1-87D9-1A8C9E2509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0A09B3-A8C0-467C-92A6-03DBDF1CE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5AAC8-2092-48F0-B34D-B8CCCF906370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C445CF-13AE-4F7A-963B-408B58007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E03878-CDAC-4307-9C4C-6B756A292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3988-B388-488A-8082-C4476728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67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19D57F-0FC2-43FA-B8BD-D62AD90D3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F4C3D-DE58-495A-9861-2CB879B7F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CB979-A5AB-4BDD-83A3-ED8ADE7FF3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5AAC8-2092-48F0-B34D-B8CCCF906370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044F0-88E5-4431-B4B6-2DCA9574FB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AC9FE-E377-4D29-8348-7274FBE32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D3988-B388-488A-8082-C4476728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298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00D4B26-D679-4FB4-B936-3F88F1915D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FEFEDF-5770-40AF-B49C-5BA88A191546}"/>
              </a:ext>
            </a:extLst>
          </p:cNvPr>
          <p:cNvSpPr txBox="1"/>
          <p:nvPr/>
        </p:nvSpPr>
        <p:spPr>
          <a:xfrm>
            <a:off x="373625" y="1322268"/>
            <a:ext cx="69858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THE 8051</a:t>
            </a:r>
          </a:p>
          <a:p>
            <a:pPr algn="ctr"/>
            <a:r>
              <a:rPr lang="en-US" sz="4400" b="1" dirty="0"/>
              <a:t>MICROCONTROLLER &amp; Embedded Systems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3433A4-5538-42A5-8C39-9A740F184335}"/>
              </a:ext>
            </a:extLst>
          </p:cNvPr>
          <p:cNvSpPr txBox="1"/>
          <p:nvPr/>
        </p:nvSpPr>
        <p:spPr>
          <a:xfrm>
            <a:off x="11982" y="3837801"/>
            <a:ext cx="7492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0" dirty="0">
                <a:solidFill>
                  <a:srgbClr val="004620"/>
                </a:solidFill>
                <a:effectLst/>
              </a:rPr>
              <a:t>Muhammad Ali </a:t>
            </a:r>
            <a:r>
              <a:rPr lang="en-US" sz="2400" b="1" i="0" dirty="0" err="1">
                <a:solidFill>
                  <a:srgbClr val="004620"/>
                </a:solidFill>
                <a:effectLst/>
              </a:rPr>
              <a:t>Mazidi</a:t>
            </a:r>
            <a:r>
              <a:rPr lang="en-US" sz="2400" b="1" i="0" dirty="0">
                <a:solidFill>
                  <a:srgbClr val="004620"/>
                </a:solidFill>
                <a:effectLst/>
              </a:rPr>
              <a:t>, Janice </a:t>
            </a:r>
            <a:r>
              <a:rPr lang="en-US" sz="2400" b="1" i="0" dirty="0" err="1">
                <a:solidFill>
                  <a:srgbClr val="004620"/>
                </a:solidFill>
                <a:effectLst/>
              </a:rPr>
              <a:t>Mazidi</a:t>
            </a:r>
            <a:r>
              <a:rPr lang="en-US" sz="2400" b="1" dirty="0">
                <a:solidFill>
                  <a:srgbClr val="004620"/>
                </a:solidFill>
              </a:rPr>
              <a:t> </a:t>
            </a:r>
          </a:p>
          <a:p>
            <a:pPr algn="ctr"/>
            <a:r>
              <a:rPr lang="en-US" sz="2400" b="1" dirty="0">
                <a:solidFill>
                  <a:srgbClr val="004620"/>
                </a:solidFill>
              </a:rPr>
              <a:t>&amp; </a:t>
            </a:r>
            <a:r>
              <a:rPr lang="en-US" sz="2400" b="1" i="0" dirty="0" err="1">
                <a:solidFill>
                  <a:srgbClr val="004620"/>
                </a:solidFill>
                <a:effectLst/>
              </a:rPr>
              <a:t>Rolin</a:t>
            </a:r>
            <a:r>
              <a:rPr lang="en-US" sz="2400" b="1" i="0" dirty="0">
                <a:solidFill>
                  <a:srgbClr val="004620"/>
                </a:solidFill>
                <a:effectLst/>
              </a:rPr>
              <a:t> McKinlay</a:t>
            </a:r>
            <a:endParaRPr lang="en-US" sz="2400" b="1" dirty="0">
              <a:solidFill>
                <a:srgbClr val="00462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258540-EF72-4F66-AD3B-7B8F75230762}"/>
              </a:ext>
            </a:extLst>
          </p:cNvPr>
          <p:cNvSpPr/>
          <p:nvPr/>
        </p:nvSpPr>
        <p:spPr>
          <a:xfrm>
            <a:off x="0" y="6194322"/>
            <a:ext cx="12192000" cy="6618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120A785-9DB9-4E6F-9E3C-A13BDB0AA8F6}"/>
              </a:ext>
            </a:extLst>
          </p:cNvPr>
          <p:cNvCxnSpPr>
            <a:cxnSpLocks/>
          </p:cNvCxnSpPr>
          <p:nvPr/>
        </p:nvCxnSpPr>
        <p:spPr>
          <a:xfrm>
            <a:off x="373625" y="3800510"/>
            <a:ext cx="6469626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4BD9BB-EABB-49FE-ACF4-2C4E151BD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145" y="715911"/>
            <a:ext cx="3619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0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7F4B246-D001-4E7D-A945-C41D4B397BBA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C0A2-797C-4BB9-A8EF-ED51538FAA17}"/>
              </a:ext>
            </a:extLst>
          </p:cNvPr>
          <p:cNvSpPr/>
          <p:nvPr/>
        </p:nvSpPr>
        <p:spPr>
          <a:xfrm>
            <a:off x="0" y="0"/>
            <a:ext cx="12192000" cy="1106129"/>
          </a:xfrm>
          <a:prstGeom prst="rect">
            <a:avLst/>
          </a:prstGeom>
          <a:solidFill>
            <a:srgbClr val="65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FF95B-F782-49A5-A974-A2E83A575CA5}"/>
              </a:ext>
            </a:extLst>
          </p:cNvPr>
          <p:cNvSpPr txBox="1"/>
          <p:nvPr/>
        </p:nvSpPr>
        <p:spPr>
          <a:xfrm>
            <a:off x="948812" y="553064"/>
            <a:ext cx="1029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Placing Code in Program ROM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FCD770-DE33-4598-A844-7AFCD83D1697}"/>
              </a:ext>
            </a:extLst>
          </p:cNvPr>
          <p:cNvSpPr/>
          <p:nvPr/>
        </p:nvSpPr>
        <p:spPr>
          <a:xfrm>
            <a:off x="580103" y="1924664"/>
            <a:ext cx="11031793" cy="4045305"/>
          </a:xfrm>
          <a:prstGeom prst="rect">
            <a:avLst/>
          </a:prstGeom>
          <a:solidFill>
            <a:schemeClr val="bg1"/>
          </a:solidFill>
          <a:ln w="28575">
            <a:solidFill>
              <a:srgbClr val="007A37"/>
            </a:solidFill>
          </a:ln>
          <a:effectLst>
            <a:outerShdw blurRad="63500" sx="102000" sy="102000" algn="ctr" rotWithShape="0">
              <a:srgbClr val="007A3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9388BF-7FE1-4C3F-99BD-E84ED5F61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79" y="2172835"/>
            <a:ext cx="10641769" cy="350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7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095CFFD-AB46-4243-8836-BA4AEA39DC16}"/>
              </a:ext>
            </a:extLst>
          </p:cNvPr>
          <p:cNvSpPr/>
          <p:nvPr/>
        </p:nvSpPr>
        <p:spPr>
          <a:xfrm>
            <a:off x="648928" y="3442641"/>
            <a:ext cx="5073445" cy="827017"/>
          </a:xfrm>
          <a:prstGeom prst="rect">
            <a:avLst/>
          </a:prstGeom>
          <a:solidFill>
            <a:schemeClr val="bg1"/>
          </a:solidFill>
          <a:ln w="19050">
            <a:solidFill>
              <a:srgbClr val="007A37"/>
            </a:solidFill>
          </a:ln>
          <a:effectLst>
            <a:outerShdw blurRad="63500" sx="102000" sy="102000" algn="ctr" rotWithShape="0">
              <a:srgbClr val="007A3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F4B246-D001-4E7D-A945-C41D4B397BBA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C0A2-797C-4BB9-A8EF-ED51538FAA17}"/>
              </a:ext>
            </a:extLst>
          </p:cNvPr>
          <p:cNvSpPr/>
          <p:nvPr/>
        </p:nvSpPr>
        <p:spPr>
          <a:xfrm>
            <a:off x="0" y="0"/>
            <a:ext cx="12192000" cy="1106129"/>
          </a:xfrm>
          <a:prstGeom prst="rect">
            <a:avLst/>
          </a:prstGeom>
          <a:solidFill>
            <a:srgbClr val="65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FF95B-F782-49A5-A974-A2E83A575CA5}"/>
              </a:ext>
            </a:extLst>
          </p:cNvPr>
          <p:cNvSpPr txBox="1"/>
          <p:nvPr/>
        </p:nvSpPr>
        <p:spPr>
          <a:xfrm>
            <a:off x="948812" y="553064"/>
            <a:ext cx="1029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Placing Code in Program ROM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2A7506-BAC4-4AE4-8F22-B86AD7A89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476" y="553064"/>
            <a:ext cx="4817989" cy="5751872"/>
          </a:xfrm>
          <a:prstGeom prst="rect">
            <a:avLst/>
          </a:prstGeom>
          <a:ln w="28575">
            <a:solidFill>
              <a:srgbClr val="007A37"/>
            </a:solidFill>
          </a:ln>
          <a:effectLst>
            <a:outerShdw blurRad="63500" sx="102000" sy="102000" algn="ctr" rotWithShape="0">
              <a:srgbClr val="007A37">
                <a:alpha val="40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F79E33-23C0-4677-9B1D-1651C488E59E}"/>
              </a:ext>
            </a:extLst>
          </p:cNvPr>
          <p:cNvSpPr txBox="1"/>
          <p:nvPr/>
        </p:nvSpPr>
        <p:spPr>
          <a:xfrm>
            <a:off x="0" y="3553254"/>
            <a:ext cx="6302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004620"/>
                </a:solidFill>
              </a:rPr>
              <a:t>Program 2-1: ROM Contents</a:t>
            </a:r>
          </a:p>
        </p:txBody>
      </p:sp>
    </p:spTree>
    <p:extLst>
      <p:ext uri="{BB962C8B-B14F-4D97-AF65-F5344CB8AC3E}">
        <p14:creationId xmlns:p14="http://schemas.microsoft.com/office/powerpoint/2010/main" val="1032602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7F4B246-D001-4E7D-A945-C41D4B397BBA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C0A2-797C-4BB9-A8EF-ED51538FAA17}"/>
              </a:ext>
            </a:extLst>
          </p:cNvPr>
          <p:cNvSpPr/>
          <p:nvPr/>
        </p:nvSpPr>
        <p:spPr>
          <a:xfrm>
            <a:off x="0" y="0"/>
            <a:ext cx="12192000" cy="1106129"/>
          </a:xfrm>
          <a:prstGeom prst="rect">
            <a:avLst/>
          </a:prstGeom>
          <a:solidFill>
            <a:srgbClr val="65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FF95B-F782-49A5-A974-A2E83A575CA5}"/>
              </a:ext>
            </a:extLst>
          </p:cNvPr>
          <p:cNvSpPr txBox="1"/>
          <p:nvPr/>
        </p:nvSpPr>
        <p:spPr>
          <a:xfrm>
            <a:off x="948812" y="553064"/>
            <a:ext cx="1029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Example 2-1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51DF26-028E-4054-AD51-5EFD7087D504}"/>
              </a:ext>
            </a:extLst>
          </p:cNvPr>
          <p:cNvSpPr txBox="1"/>
          <p:nvPr/>
        </p:nvSpPr>
        <p:spPr>
          <a:xfrm>
            <a:off x="873546" y="1569971"/>
            <a:ext cx="113184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Find the ROM memory address of each of the following 8051 chips. </a:t>
            </a:r>
          </a:p>
          <a:p>
            <a:r>
              <a:rPr lang="en-US" sz="2000" b="1" dirty="0"/>
              <a:t>(a)AT89C51 with 4KB 	   (b) DS89C420 with 16KB     (c) DS5000-32 with 32KB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609828-A564-4EB3-A9D2-E7990A172680}"/>
              </a:ext>
            </a:extLst>
          </p:cNvPr>
          <p:cNvSpPr txBox="1"/>
          <p:nvPr/>
        </p:nvSpPr>
        <p:spPr>
          <a:xfrm>
            <a:off x="873547" y="3712185"/>
            <a:ext cx="1044490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lphaLcParenBoth"/>
            </a:pPr>
            <a:r>
              <a:rPr lang="en-US" sz="2400" b="1" dirty="0">
                <a:solidFill>
                  <a:srgbClr val="004620"/>
                </a:solidFill>
              </a:rPr>
              <a:t>With 4K bytes of on-chip ROM memory space, we have 4096 bytes (4x1024 = 4096).  This maps to address locations of 0000 to 0FFFH. Notice that 0 is always the first location. </a:t>
            </a:r>
          </a:p>
          <a:p>
            <a:pPr marL="457200" indent="-457200">
              <a:buAutoNum type="alphaLcParenBoth"/>
            </a:pPr>
            <a:r>
              <a:rPr lang="en-US" sz="2400" b="1" dirty="0">
                <a:solidFill>
                  <a:srgbClr val="004620"/>
                </a:solidFill>
              </a:rPr>
              <a:t>(b) With 16K bytes of on-chip ROM memory space, we have 16,384 bytes (16 x 1024 = 16,384), which gives 0000 - 3FFFH. </a:t>
            </a:r>
          </a:p>
          <a:p>
            <a:pPr marL="457200" indent="-457200">
              <a:buAutoNum type="alphaLcParenBoth"/>
            </a:pPr>
            <a:r>
              <a:rPr lang="en-US" sz="2400" b="1" dirty="0">
                <a:solidFill>
                  <a:srgbClr val="004620"/>
                </a:solidFill>
              </a:rPr>
              <a:t>(c) With 32K bytes we have 32,768 bytes (32 x 1024 = 32,768). Converting 32,768 to hex, we get 8000H; therefore, the memory space is 0000 to 7FFFH.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4E87A2-6082-4EE1-AB14-F9B6E3305F0F}"/>
              </a:ext>
            </a:extLst>
          </p:cNvPr>
          <p:cNvSpPr txBox="1"/>
          <p:nvPr/>
        </p:nvSpPr>
        <p:spPr>
          <a:xfrm>
            <a:off x="1" y="2825744"/>
            <a:ext cx="12191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4620"/>
                </a:solidFill>
              </a:rPr>
              <a:t>Solution: </a:t>
            </a:r>
          </a:p>
        </p:txBody>
      </p:sp>
    </p:spTree>
    <p:extLst>
      <p:ext uri="{BB962C8B-B14F-4D97-AF65-F5344CB8AC3E}">
        <p14:creationId xmlns:p14="http://schemas.microsoft.com/office/powerpoint/2010/main" val="281073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  <p:bldP spid="20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7F4B246-D001-4E7D-A945-C41D4B397BBA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C0A2-797C-4BB9-A8EF-ED51538FAA17}"/>
              </a:ext>
            </a:extLst>
          </p:cNvPr>
          <p:cNvSpPr/>
          <p:nvPr/>
        </p:nvSpPr>
        <p:spPr>
          <a:xfrm>
            <a:off x="0" y="0"/>
            <a:ext cx="12192000" cy="1106129"/>
          </a:xfrm>
          <a:prstGeom prst="rect">
            <a:avLst/>
          </a:prstGeom>
          <a:solidFill>
            <a:srgbClr val="65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FF95B-F782-49A5-A974-A2E83A575CA5}"/>
              </a:ext>
            </a:extLst>
          </p:cNvPr>
          <p:cNvSpPr txBox="1"/>
          <p:nvPr/>
        </p:nvSpPr>
        <p:spPr>
          <a:xfrm>
            <a:off x="948812" y="553064"/>
            <a:ext cx="1029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ROM Memory Map in the 8051 Family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41B57D-1D12-477B-8535-DC611C59BC99}"/>
              </a:ext>
            </a:extLst>
          </p:cNvPr>
          <p:cNvSpPr txBox="1"/>
          <p:nvPr/>
        </p:nvSpPr>
        <p:spPr>
          <a:xfrm>
            <a:off x="0" y="6304936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4620"/>
                </a:solidFill>
              </a:rPr>
              <a:t>Figure 2-3. 8051 On-Chip ROM Address Range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D257FE-999B-455C-84FD-CE8A13FF2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025" y="1671654"/>
            <a:ext cx="8897950" cy="4633282"/>
          </a:xfrm>
          <a:prstGeom prst="rect">
            <a:avLst/>
          </a:prstGeom>
          <a:ln w="28575">
            <a:solidFill>
              <a:srgbClr val="007A37"/>
            </a:solidFill>
          </a:ln>
          <a:effectLst>
            <a:outerShdw blurRad="63500" sx="102000" sy="102000" algn="ctr" rotWithShape="0">
              <a:srgbClr val="007A37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480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456A423-F8E0-490D-B3F4-2B6E52657876}"/>
              </a:ext>
            </a:extLst>
          </p:cNvPr>
          <p:cNvSpPr/>
          <p:nvPr/>
        </p:nvSpPr>
        <p:spPr>
          <a:xfrm>
            <a:off x="8441559" y="3429000"/>
            <a:ext cx="2981182" cy="834702"/>
          </a:xfrm>
          <a:prstGeom prst="rect">
            <a:avLst/>
          </a:prstGeom>
          <a:solidFill>
            <a:schemeClr val="bg1"/>
          </a:solidFill>
          <a:ln w="19050">
            <a:solidFill>
              <a:srgbClr val="007A37"/>
            </a:solidFill>
          </a:ln>
          <a:effectLst>
            <a:outerShdw blurRad="63500" sx="102000" sy="102000" algn="ctr" rotWithShape="0">
              <a:srgbClr val="007A3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F4B246-D001-4E7D-A945-C41D4B397BBA}"/>
              </a:ext>
            </a:extLst>
          </p:cNvPr>
          <p:cNvSpPr/>
          <p:nvPr/>
        </p:nvSpPr>
        <p:spPr>
          <a:xfrm>
            <a:off x="0" y="-15498"/>
            <a:ext cx="121920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C0A2-797C-4BB9-A8EF-ED51538FAA17}"/>
              </a:ext>
            </a:extLst>
          </p:cNvPr>
          <p:cNvSpPr/>
          <p:nvPr/>
        </p:nvSpPr>
        <p:spPr>
          <a:xfrm>
            <a:off x="0" y="0"/>
            <a:ext cx="12192000" cy="1106129"/>
          </a:xfrm>
          <a:prstGeom prst="rect">
            <a:avLst/>
          </a:prstGeom>
          <a:solidFill>
            <a:srgbClr val="65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FF95B-F782-49A5-A974-A2E83A575CA5}"/>
              </a:ext>
            </a:extLst>
          </p:cNvPr>
          <p:cNvSpPr txBox="1"/>
          <p:nvPr/>
        </p:nvSpPr>
        <p:spPr>
          <a:xfrm>
            <a:off x="948812" y="553064"/>
            <a:ext cx="1029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PSW (Program Status Word) Register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5FD881-E92A-4F4E-8552-655DAD8C9D58}"/>
              </a:ext>
            </a:extLst>
          </p:cNvPr>
          <p:cNvSpPr/>
          <p:nvPr/>
        </p:nvSpPr>
        <p:spPr>
          <a:xfrm>
            <a:off x="6096001" y="385951"/>
            <a:ext cx="5682712" cy="833249"/>
          </a:xfrm>
          <a:prstGeom prst="rect">
            <a:avLst/>
          </a:prstGeom>
          <a:solidFill>
            <a:schemeClr val="bg1"/>
          </a:solidFill>
          <a:ln w="19050">
            <a:solidFill>
              <a:srgbClr val="007A37"/>
            </a:solidFill>
          </a:ln>
          <a:effectLst>
            <a:outerShdw blurRad="63500" sx="102000" sy="102000" algn="ctr" rotWithShape="0">
              <a:srgbClr val="007A3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11304A-1B7B-4834-948C-333AF5306F3F}"/>
              </a:ext>
            </a:extLst>
          </p:cNvPr>
          <p:cNvSpPr txBox="1"/>
          <p:nvPr/>
        </p:nvSpPr>
        <p:spPr>
          <a:xfrm>
            <a:off x="6096001" y="454261"/>
            <a:ext cx="56827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4620"/>
                </a:solidFill>
              </a:rPr>
              <a:t>The program status word (PSW) register,  also referred to as the flag register, is an 8-bit register.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E1B427-1718-421E-A8BF-D0127334DC01}"/>
              </a:ext>
            </a:extLst>
          </p:cNvPr>
          <p:cNvSpPr txBox="1"/>
          <p:nvPr/>
        </p:nvSpPr>
        <p:spPr>
          <a:xfrm>
            <a:off x="8441560" y="3494261"/>
            <a:ext cx="298118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rgbClr val="004620"/>
                </a:solidFill>
              </a:rPr>
              <a:t>Figure 2-4. Bits of the PSW Register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023839-D78B-4D55-B42D-F7D3860B2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24" y="1567793"/>
            <a:ext cx="6878633" cy="5076016"/>
          </a:xfrm>
          <a:prstGeom prst="rect">
            <a:avLst/>
          </a:prstGeom>
          <a:ln w="28575">
            <a:solidFill>
              <a:srgbClr val="007A37"/>
            </a:solidFill>
          </a:ln>
          <a:effectLst>
            <a:outerShdw blurRad="63500" sx="102000" sy="102000" algn="ctr" rotWithShape="0">
              <a:srgbClr val="007A37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073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0" grpId="0"/>
      <p:bldP spid="4" grpId="0" animBg="1"/>
      <p:bldP spid="13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9A3A06E-A49E-4E13-BC49-042F24EE291F}"/>
              </a:ext>
            </a:extLst>
          </p:cNvPr>
          <p:cNvSpPr/>
          <p:nvPr/>
        </p:nvSpPr>
        <p:spPr>
          <a:xfrm>
            <a:off x="3826108" y="5773831"/>
            <a:ext cx="4107543" cy="568395"/>
          </a:xfrm>
          <a:prstGeom prst="rect">
            <a:avLst/>
          </a:prstGeom>
          <a:solidFill>
            <a:schemeClr val="bg1"/>
          </a:solidFill>
          <a:ln w="28575">
            <a:solidFill>
              <a:srgbClr val="007A37"/>
            </a:solidFill>
          </a:ln>
          <a:effectLst>
            <a:outerShdw blurRad="63500" sx="102000" sy="102000" algn="ctr" rotWithShape="0">
              <a:srgbClr val="007A3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F4B246-D001-4E7D-A945-C41D4B397BBA}"/>
              </a:ext>
            </a:extLst>
          </p:cNvPr>
          <p:cNvSpPr/>
          <p:nvPr/>
        </p:nvSpPr>
        <p:spPr>
          <a:xfrm>
            <a:off x="0" y="-15498"/>
            <a:ext cx="121920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C0A2-797C-4BB9-A8EF-ED51538FAA17}"/>
              </a:ext>
            </a:extLst>
          </p:cNvPr>
          <p:cNvSpPr/>
          <p:nvPr/>
        </p:nvSpPr>
        <p:spPr>
          <a:xfrm>
            <a:off x="0" y="0"/>
            <a:ext cx="12192000" cy="1106129"/>
          </a:xfrm>
          <a:prstGeom prst="rect">
            <a:avLst/>
          </a:prstGeom>
          <a:solidFill>
            <a:srgbClr val="65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FF95B-F782-49A5-A974-A2E83A575CA5}"/>
              </a:ext>
            </a:extLst>
          </p:cNvPr>
          <p:cNvSpPr txBox="1"/>
          <p:nvPr/>
        </p:nvSpPr>
        <p:spPr>
          <a:xfrm>
            <a:off x="948812" y="553064"/>
            <a:ext cx="1029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Table 2-1: Instructions That Affect Flag Bits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C3743-8AFB-4A93-9691-BB490E9359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7" b="47225"/>
          <a:stretch/>
        </p:blipFill>
        <p:spPr>
          <a:xfrm>
            <a:off x="870610" y="2292443"/>
            <a:ext cx="4820336" cy="3082781"/>
          </a:xfrm>
          <a:prstGeom prst="rect">
            <a:avLst/>
          </a:prstGeom>
          <a:ln w="28575">
            <a:solidFill>
              <a:srgbClr val="007A37"/>
            </a:solidFill>
          </a:ln>
          <a:effectLst>
            <a:outerShdw blurRad="63500" sx="102000" sy="102000" algn="ctr" rotWithShape="0">
              <a:srgbClr val="007A37">
                <a:alpha val="4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7678BF-876B-4750-8E2B-B559D189B4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72" b="6500"/>
          <a:stretch/>
        </p:blipFill>
        <p:spPr>
          <a:xfrm>
            <a:off x="5899809" y="2307773"/>
            <a:ext cx="5388538" cy="3082782"/>
          </a:xfrm>
          <a:prstGeom prst="rect">
            <a:avLst/>
          </a:prstGeom>
          <a:ln w="28575">
            <a:solidFill>
              <a:srgbClr val="007A37"/>
            </a:solidFill>
          </a:ln>
          <a:effectLst>
            <a:outerShdw blurRad="63500" sx="102000" sy="102000" algn="ctr" rotWithShape="0">
              <a:srgbClr val="007A37">
                <a:alpha val="40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6B8168-2ECF-41C2-BDED-3852A6CF3A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657"/>
          <a:stretch/>
        </p:blipFill>
        <p:spPr>
          <a:xfrm>
            <a:off x="5899810" y="1909166"/>
            <a:ext cx="5388539" cy="398607"/>
          </a:xfrm>
          <a:prstGeom prst="rect">
            <a:avLst/>
          </a:prstGeom>
          <a:ln w="28575">
            <a:solidFill>
              <a:srgbClr val="007A37"/>
            </a:solidFill>
          </a:ln>
          <a:effectLst>
            <a:outerShdw blurRad="63500" sx="102000" sy="102000" algn="ctr" rotWithShape="0">
              <a:srgbClr val="007A37">
                <a:alpha val="4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88E942-7F80-4901-B284-1D7FF5E978AC}"/>
              </a:ext>
            </a:extLst>
          </p:cNvPr>
          <p:cNvSpPr txBox="1"/>
          <p:nvPr/>
        </p:nvSpPr>
        <p:spPr>
          <a:xfrm>
            <a:off x="3966825" y="5773831"/>
            <a:ext cx="3826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4620"/>
                </a:solidFill>
              </a:rPr>
              <a:t>Note: X can be 0 or 1.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43EA7C6-01D2-4526-A8D3-DC85A594F4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657"/>
          <a:stretch/>
        </p:blipFill>
        <p:spPr>
          <a:xfrm>
            <a:off x="870610" y="1895729"/>
            <a:ext cx="4820336" cy="356575"/>
          </a:xfrm>
          <a:prstGeom prst="rect">
            <a:avLst/>
          </a:prstGeom>
          <a:ln w="28575">
            <a:solidFill>
              <a:srgbClr val="007A37"/>
            </a:solidFill>
          </a:ln>
          <a:effectLst>
            <a:outerShdw blurRad="63500" sx="102000" sy="102000" algn="ctr" rotWithShape="0">
              <a:srgbClr val="007A37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632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7F4B246-D001-4E7D-A945-C41D4B397BBA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C0A2-797C-4BB9-A8EF-ED51538FAA17}"/>
              </a:ext>
            </a:extLst>
          </p:cNvPr>
          <p:cNvSpPr/>
          <p:nvPr/>
        </p:nvSpPr>
        <p:spPr>
          <a:xfrm>
            <a:off x="0" y="0"/>
            <a:ext cx="12192000" cy="1106129"/>
          </a:xfrm>
          <a:prstGeom prst="rect">
            <a:avLst/>
          </a:prstGeom>
          <a:solidFill>
            <a:srgbClr val="65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FF95B-F782-49A5-A974-A2E83A575CA5}"/>
              </a:ext>
            </a:extLst>
          </p:cNvPr>
          <p:cNvSpPr txBox="1"/>
          <p:nvPr/>
        </p:nvSpPr>
        <p:spPr>
          <a:xfrm>
            <a:off x="948812" y="553064"/>
            <a:ext cx="1029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Example 2-2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51DF26-028E-4054-AD51-5EFD7087D504}"/>
              </a:ext>
            </a:extLst>
          </p:cNvPr>
          <p:cNvSpPr txBox="1"/>
          <p:nvPr/>
        </p:nvSpPr>
        <p:spPr>
          <a:xfrm>
            <a:off x="873546" y="1569971"/>
            <a:ext cx="1131845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Show the status of the CY, AC, and P flags after the addition of 38H and 2FH in the following instructions.</a:t>
            </a:r>
          </a:p>
          <a:p>
            <a:r>
              <a:rPr lang="en-US" sz="2000" b="1" dirty="0"/>
              <a:t>		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MOV A,#38H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ADD A,#2FH	;after the addition A=67H, CY=0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609828-A564-4EB3-A9D2-E7990A172680}"/>
              </a:ext>
            </a:extLst>
          </p:cNvPr>
          <p:cNvSpPr txBox="1"/>
          <p:nvPr/>
        </p:nvSpPr>
        <p:spPr>
          <a:xfrm>
            <a:off x="873547" y="3712185"/>
            <a:ext cx="1044490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4620"/>
                </a:solidFill>
              </a:rPr>
              <a:t>			      38		00111000</a:t>
            </a:r>
          </a:p>
          <a:p>
            <a:r>
              <a:rPr lang="en-US" sz="2400" b="1" dirty="0">
                <a:solidFill>
                  <a:srgbClr val="004620"/>
                </a:solidFill>
              </a:rPr>
              <a:t>			   </a:t>
            </a:r>
            <a:r>
              <a:rPr lang="en-US" sz="2400" b="1" u="sng" dirty="0">
                <a:solidFill>
                  <a:srgbClr val="004620"/>
                </a:solidFill>
              </a:rPr>
              <a:t>+ 2F	</a:t>
            </a:r>
            <a:r>
              <a:rPr lang="en-US" sz="2400" b="1" dirty="0">
                <a:solidFill>
                  <a:srgbClr val="004620"/>
                </a:solidFill>
              </a:rPr>
              <a:t>	</a:t>
            </a:r>
            <a:r>
              <a:rPr lang="en-US" sz="2400" b="1" u="sng" dirty="0">
                <a:solidFill>
                  <a:srgbClr val="004620"/>
                </a:solidFill>
              </a:rPr>
              <a:t>00101111</a:t>
            </a:r>
          </a:p>
          <a:p>
            <a:r>
              <a:rPr lang="en-US" sz="2400" b="1" dirty="0">
                <a:solidFill>
                  <a:srgbClr val="004620"/>
                </a:solidFill>
              </a:rPr>
              <a:t>			      67		01100111</a:t>
            </a:r>
          </a:p>
          <a:p>
            <a:endParaRPr lang="en-US" sz="2400" b="1" dirty="0">
              <a:solidFill>
                <a:srgbClr val="004620"/>
              </a:solidFill>
            </a:endParaRPr>
          </a:p>
          <a:p>
            <a:r>
              <a:rPr lang="en-US" sz="2400" b="1" dirty="0">
                <a:solidFill>
                  <a:srgbClr val="004620"/>
                </a:solidFill>
              </a:rPr>
              <a:t>CY = 0 since there is no carry beyond the D7 bit.</a:t>
            </a:r>
          </a:p>
          <a:p>
            <a:r>
              <a:rPr lang="en-US" sz="2400" b="1" dirty="0">
                <a:solidFill>
                  <a:srgbClr val="004620"/>
                </a:solidFill>
              </a:rPr>
              <a:t>AC = 1 since there is a carry from the D3 to the D4 bit.</a:t>
            </a:r>
          </a:p>
          <a:p>
            <a:r>
              <a:rPr lang="en-US" sz="2400" b="1" dirty="0">
                <a:solidFill>
                  <a:srgbClr val="004620"/>
                </a:solidFill>
              </a:rPr>
              <a:t>P = 1 since the accumulator has an odd number of 1s (it has five 1s).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4E87A2-6082-4EE1-AB14-F9B6E3305F0F}"/>
              </a:ext>
            </a:extLst>
          </p:cNvPr>
          <p:cNvSpPr txBox="1"/>
          <p:nvPr/>
        </p:nvSpPr>
        <p:spPr>
          <a:xfrm>
            <a:off x="1" y="2825744"/>
            <a:ext cx="12191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4620"/>
                </a:solidFill>
              </a:rPr>
              <a:t>Solution: </a:t>
            </a:r>
          </a:p>
        </p:txBody>
      </p:sp>
    </p:spTree>
    <p:extLst>
      <p:ext uri="{BB962C8B-B14F-4D97-AF65-F5344CB8AC3E}">
        <p14:creationId xmlns:p14="http://schemas.microsoft.com/office/powerpoint/2010/main" val="146545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  <p:bldP spid="20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7F4B246-D001-4E7D-A945-C41D4B397BBA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C0A2-797C-4BB9-A8EF-ED51538FAA17}"/>
              </a:ext>
            </a:extLst>
          </p:cNvPr>
          <p:cNvSpPr/>
          <p:nvPr/>
        </p:nvSpPr>
        <p:spPr>
          <a:xfrm>
            <a:off x="0" y="0"/>
            <a:ext cx="12192000" cy="1106129"/>
          </a:xfrm>
          <a:prstGeom prst="rect">
            <a:avLst/>
          </a:prstGeom>
          <a:solidFill>
            <a:srgbClr val="65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FF95B-F782-49A5-A974-A2E83A575CA5}"/>
              </a:ext>
            </a:extLst>
          </p:cNvPr>
          <p:cNvSpPr txBox="1"/>
          <p:nvPr/>
        </p:nvSpPr>
        <p:spPr>
          <a:xfrm>
            <a:off x="948812" y="553064"/>
            <a:ext cx="1029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Example 2-3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51DF26-028E-4054-AD51-5EFD7087D504}"/>
              </a:ext>
            </a:extLst>
          </p:cNvPr>
          <p:cNvSpPr txBox="1"/>
          <p:nvPr/>
        </p:nvSpPr>
        <p:spPr>
          <a:xfrm>
            <a:off x="873546" y="1569971"/>
            <a:ext cx="1085399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Show the status of the CY, AC, and P flags after the addition of 9CH and 64H in the following instructions.</a:t>
            </a:r>
          </a:p>
          <a:p>
            <a:r>
              <a:rPr lang="en-US" sz="2000" b="1" dirty="0"/>
              <a:t>			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MOV A,#9CH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ADD A,#64H	;after addition A=00 and CY=1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609828-A564-4EB3-A9D2-E7990A172680}"/>
              </a:ext>
            </a:extLst>
          </p:cNvPr>
          <p:cNvSpPr txBox="1"/>
          <p:nvPr/>
        </p:nvSpPr>
        <p:spPr>
          <a:xfrm>
            <a:off x="873547" y="3712185"/>
            <a:ext cx="1044490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4620"/>
                </a:solidFill>
              </a:rPr>
              <a:t>		  	      9C		10011100</a:t>
            </a:r>
          </a:p>
          <a:p>
            <a:r>
              <a:rPr lang="en-US" sz="2400" b="1" dirty="0">
                <a:solidFill>
                  <a:srgbClr val="004620"/>
                </a:solidFill>
              </a:rPr>
              <a:t>			</a:t>
            </a:r>
            <a:r>
              <a:rPr lang="en-US" sz="2400" b="1" u="sng" dirty="0">
                <a:solidFill>
                  <a:srgbClr val="004620"/>
                </a:solidFill>
              </a:rPr>
              <a:t>  +  64</a:t>
            </a:r>
            <a:r>
              <a:rPr lang="en-US" sz="2400" b="1" dirty="0">
                <a:solidFill>
                  <a:srgbClr val="004620"/>
                </a:solidFill>
              </a:rPr>
              <a:t>		</a:t>
            </a:r>
            <a:r>
              <a:rPr lang="en-US" sz="2400" b="1" u="sng" dirty="0">
                <a:solidFill>
                  <a:srgbClr val="004620"/>
                </a:solidFill>
              </a:rPr>
              <a:t>01100100</a:t>
            </a:r>
          </a:p>
          <a:p>
            <a:r>
              <a:rPr lang="en-US" sz="2400" b="1" dirty="0">
                <a:solidFill>
                  <a:srgbClr val="004620"/>
                </a:solidFill>
              </a:rPr>
              <a:t>	   		    100		00000000</a:t>
            </a:r>
          </a:p>
          <a:p>
            <a:endParaRPr lang="en-US" sz="2400" b="1" dirty="0">
              <a:solidFill>
                <a:srgbClr val="004620"/>
              </a:solidFill>
            </a:endParaRPr>
          </a:p>
          <a:p>
            <a:r>
              <a:rPr lang="en-US" sz="2400" b="1" dirty="0">
                <a:solidFill>
                  <a:srgbClr val="004620"/>
                </a:solidFill>
              </a:rPr>
              <a:t>CY = 1 since there is a carry beyond the D7 bit.</a:t>
            </a:r>
          </a:p>
          <a:p>
            <a:r>
              <a:rPr lang="en-US" sz="2400" b="1" dirty="0">
                <a:solidFill>
                  <a:srgbClr val="004620"/>
                </a:solidFill>
              </a:rPr>
              <a:t>AC = 1 since there is a carry from the D3 to the D4 bit.</a:t>
            </a:r>
          </a:p>
          <a:p>
            <a:r>
              <a:rPr lang="en-US" sz="2400" b="1" dirty="0">
                <a:solidFill>
                  <a:srgbClr val="004620"/>
                </a:solidFill>
              </a:rPr>
              <a:t>P = 0 since the accumulator has an even number of 1s (it has zero 1s).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4E87A2-6082-4EE1-AB14-F9B6E3305F0F}"/>
              </a:ext>
            </a:extLst>
          </p:cNvPr>
          <p:cNvSpPr txBox="1"/>
          <p:nvPr/>
        </p:nvSpPr>
        <p:spPr>
          <a:xfrm>
            <a:off x="-3" y="3071965"/>
            <a:ext cx="12191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4620"/>
                </a:solidFill>
              </a:rPr>
              <a:t>Solution: </a:t>
            </a:r>
          </a:p>
        </p:txBody>
      </p:sp>
    </p:spTree>
    <p:extLst>
      <p:ext uri="{BB962C8B-B14F-4D97-AF65-F5344CB8AC3E}">
        <p14:creationId xmlns:p14="http://schemas.microsoft.com/office/powerpoint/2010/main" val="162788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  <p:bldP spid="20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7F4B246-D001-4E7D-A945-C41D4B397BBA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C0A2-797C-4BB9-A8EF-ED51538FAA17}"/>
              </a:ext>
            </a:extLst>
          </p:cNvPr>
          <p:cNvSpPr/>
          <p:nvPr/>
        </p:nvSpPr>
        <p:spPr>
          <a:xfrm>
            <a:off x="0" y="0"/>
            <a:ext cx="12192000" cy="1106129"/>
          </a:xfrm>
          <a:prstGeom prst="rect">
            <a:avLst/>
          </a:prstGeom>
          <a:solidFill>
            <a:srgbClr val="65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FF95B-F782-49A5-A974-A2E83A575CA5}"/>
              </a:ext>
            </a:extLst>
          </p:cNvPr>
          <p:cNvSpPr txBox="1"/>
          <p:nvPr/>
        </p:nvSpPr>
        <p:spPr>
          <a:xfrm>
            <a:off x="948812" y="553064"/>
            <a:ext cx="1029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Example 2-4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51DF26-028E-4054-AD51-5EFD7087D504}"/>
              </a:ext>
            </a:extLst>
          </p:cNvPr>
          <p:cNvSpPr txBox="1"/>
          <p:nvPr/>
        </p:nvSpPr>
        <p:spPr>
          <a:xfrm>
            <a:off x="873546" y="1569971"/>
            <a:ext cx="1085399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Show the status of the CY, AC, and P flags after the addition of 88H and 93H in the following instructions.</a:t>
            </a:r>
          </a:p>
          <a:p>
            <a:r>
              <a:rPr lang="en-US" sz="2000" b="1" dirty="0"/>
              <a:t>		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MOV A,#88H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ADD A,#93H	;after the addition A=1BH,CY=1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609828-A564-4EB3-A9D2-E7990A172680}"/>
              </a:ext>
            </a:extLst>
          </p:cNvPr>
          <p:cNvSpPr txBox="1"/>
          <p:nvPr/>
        </p:nvSpPr>
        <p:spPr>
          <a:xfrm>
            <a:off x="873547" y="3712185"/>
            <a:ext cx="1044490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4620"/>
                </a:solidFill>
              </a:rPr>
              <a:t>		      88		10001000</a:t>
            </a:r>
          </a:p>
          <a:p>
            <a:r>
              <a:rPr lang="en-US" sz="2400" b="1" dirty="0">
                <a:solidFill>
                  <a:srgbClr val="004620"/>
                </a:solidFill>
              </a:rPr>
              <a:t>		  </a:t>
            </a:r>
            <a:r>
              <a:rPr lang="en-US" sz="2400" b="1" u="sng" dirty="0">
                <a:solidFill>
                  <a:srgbClr val="004620"/>
                </a:solidFill>
              </a:rPr>
              <a:t>+  93</a:t>
            </a:r>
            <a:r>
              <a:rPr lang="en-US" sz="2400" b="1" dirty="0">
                <a:solidFill>
                  <a:srgbClr val="004620"/>
                </a:solidFill>
              </a:rPr>
              <a:t>		</a:t>
            </a:r>
            <a:r>
              <a:rPr lang="en-US" sz="2400" b="1" u="sng" dirty="0">
                <a:solidFill>
                  <a:srgbClr val="004620"/>
                </a:solidFill>
              </a:rPr>
              <a:t>10010011</a:t>
            </a:r>
          </a:p>
          <a:p>
            <a:r>
              <a:rPr lang="en-US" sz="2400" b="1" dirty="0">
                <a:solidFill>
                  <a:srgbClr val="004620"/>
                </a:solidFill>
              </a:rPr>
              <a:t>		    11B		00011011</a:t>
            </a:r>
          </a:p>
          <a:p>
            <a:endParaRPr lang="en-US" sz="2400" b="1" dirty="0">
              <a:solidFill>
                <a:srgbClr val="004620"/>
              </a:solidFill>
            </a:endParaRPr>
          </a:p>
          <a:p>
            <a:r>
              <a:rPr lang="en-US" sz="2400" b="1" dirty="0">
                <a:solidFill>
                  <a:srgbClr val="004620"/>
                </a:solidFill>
              </a:rPr>
              <a:t>CY = 1 since there is a carry beyond the D7 bit.</a:t>
            </a:r>
          </a:p>
          <a:p>
            <a:r>
              <a:rPr lang="en-US" sz="2400" b="1" dirty="0">
                <a:solidFill>
                  <a:srgbClr val="004620"/>
                </a:solidFill>
              </a:rPr>
              <a:t>AC = 0 since there is no carry from the D3 to the D4 bit.</a:t>
            </a:r>
          </a:p>
          <a:p>
            <a:r>
              <a:rPr lang="en-US" sz="2400" b="1" dirty="0">
                <a:solidFill>
                  <a:srgbClr val="004620"/>
                </a:solidFill>
              </a:rPr>
              <a:t>P = 0 since the accumulator has an even number of 1s (it has four 1s).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4E87A2-6082-4EE1-AB14-F9B6E3305F0F}"/>
              </a:ext>
            </a:extLst>
          </p:cNvPr>
          <p:cNvSpPr txBox="1"/>
          <p:nvPr/>
        </p:nvSpPr>
        <p:spPr>
          <a:xfrm>
            <a:off x="-3" y="3071965"/>
            <a:ext cx="12191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4620"/>
                </a:solidFill>
              </a:rPr>
              <a:t>Solution: </a:t>
            </a:r>
          </a:p>
        </p:txBody>
      </p:sp>
    </p:spTree>
    <p:extLst>
      <p:ext uri="{BB962C8B-B14F-4D97-AF65-F5344CB8AC3E}">
        <p14:creationId xmlns:p14="http://schemas.microsoft.com/office/powerpoint/2010/main" val="181288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  <p:bldP spid="20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15A8F1C-B2C7-4583-A9C2-4027616615C1}"/>
              </a:ext>
            </a:extLst>
          </p:cNvPr>
          <p:cNvSpPr/>
          <p:nvPr/>
        </p:nvSpPr>
        <p:spPr>
          <a:xfrm>
            <a:off x="841828" y="3244334"/>
            <a:ext cx="4426858" cy="1088571"/>
          </a:xfrm>
          <a:prstGeom prst="rect">
            <a:avLst/>
          </a:prstGeom>
          <a:solidFill>
            <a:schemeClr val="bg1"/>
          </a:solidFill>
          <a:ln w="28575">
            <a:solidFill>
              <a:srgbClr val="004620"/>
            </a:solidFill>
          </a:ln>
          <a:effectLst>
            <a:outerShdw blurRad="63500" sx="102000" sy="102000" algn="ctr" rotWithShape="0">
              <a:srgbClr val="007A3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F4B246-D001-4E7D-A945-C41D4B397BBA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C0A2-797C-4BB9-A8EF-ED51538FAA17}"/>
              </a:ext>
            </a:extLst>
          </p:cNvPr>
          <p:cNvSpPr/>
          <p:nvPr/>
        </p:nvSpPr>
        <p:spPr>
          <a:xfrm>
            <a:off x="0" y="0"/>
            <a:ext cx="12192000" cy="1106129"/>
          </a:xfrm>
          <a:prstGeom prst="rect">
            <a:avLst/>
          </a:prstGeom>
          <a:solidFill>
            <a:srgbClr val="65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FF95B-F782-49A5-A974-A2E83A575CA5}"/>
              </a:ext>
            </a:extLst>
          </p:cNvPr>
          <p:cNvSpPr txBox="1"/>
          <p:nvPr/>
        </p:nvSpPr>
        <p:spPr>
          <a:xfrm>
            <a:off x="948812" y="553064"/>
            <a:ext cx="1029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8051 Register Banks and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BFC5C1-14E9-430F-898A-4BD5B9C1930B}"/>
              </a:ext>
            </a:extLst>
          </p:cNvPr>
          <p:cNvSpPr txBox="1"/>
          <p:nvPr/>
        </p:nvSpPr>
        <p:spPr>
          <a:xfrm>
            <a:off x="948812" y="3397125"/>
            <a:ext cx="42526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4620"/>
                </a:solidFill>
              </a:rPr>
              <a:t>Figure 2-5. RAM Allocation</a:t>
            </a:r>
          </a:p>
          <a:p>
            <a:pPr algn="ctr"/>
            <a:r>
              <a:rPr lang="en-US" sz="2400" b="1" dirty="0">
                <a:solidFill>
                  <a:srgbClr val="004620"/>
                </a:solidFill>
              </a:rPr>
              <a:t> in the 8051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DA67D6-F514-4A21-A054-02F2030B29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1" t="8065" r="5151" b="8065"/>
          <a:stretch/>
        </p:blipFill>
        <p:spPr>
          <a:xfrm>
            <a:off x="5936342" y="150433"/>
            <a:ext cx="4963886" cy="6557134"/>
          </a:xfrm>
          <a:prstGeom prst="rect">
            <a:avLst/>
          </a:prstGeom>
          <a:ln w="38100">
            <a:solidFill>
              <a:srgbClr val="007A37"/>
            </a:solidFill>
          </a:ln>
          <a:effectLst>
            <a:outerShdw blurRad="63500" sx="102000" sy="102000" algn="ctr" rotWithShape="0">
              <a:srgbClr val="007A37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965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FEFEDF-5770-40AF-B49C-5BA88A191546}"/>
              </a:ext>
            </a:extLst>
          </p:cNvPr>
          <p:cNvSpPr txBox="1"/>
          <p:nvPr/>
        </p:nvSpPr>
        <p:spPr>
          <a:xfrm>
            <a:off x="0" y="2330245"/>
            <a:ext cx="1219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/>
              <a:t>8051 ASSEMBLY LANGUAGE</a:t>
            </a:r>
          </a:p>
          <a:p>
            <a:pPr algn="ctr"/>
            <a:r>
              <a:rPr lang="en-US" sz="6000" b="1" dirty="0"/>
              <a:t>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3433A4-5538-42A5-8C39-9A740F184335}"/>
              </a:ext>
            </a:extLst>
          </p:cNvPr>
          <p:cNvSpPr txBox="1"/>
          <p:nvPr/>
        </p:nvSpPr>
        <p:spPr>
          <a:xfrm>
            <a:off x="0" y="473423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7A37"/>
                </a:solidFill>
              </a:rPr>
              <a:t>Chapter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0D4B26-D679-4FB4-B936-3F88F1915D32}"/>
              </a:ext>
            </a:extLst>
          </p:cNvPr>
          <p:cNvSpPr/>
          <p:nvPr/>
        </p:nvSpPr>
        <p:spPr>
          <a:xfrm>
            <a:off x="0" y="6032090"/>
            <a:ext cx="12192000" cy="8259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258540-EF72-4F66-AD3B-7B8F75230762}"/>
              </a:ext>
            </a:extLst>
          </p:cNvPr>
          <p:cNvSpPr/>
          <p:nvPr/>
        </p:nvSpPr>
        <p:spPr>
          <a:xfrm>
            <a:off x="0" y="6194322"/>
            <a:ext cx="12192000" cy="6618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120A785-9DB9-4E6F-9E3C-A13BDB0AA8F6}"/>
              </a:ext>
            </a:extLst>
          </p:cNvPr>
          <p:cNvCxnSpPr>
            <a:cxnSpLocks/>
          </p:cNvCxnSpPr>
          <p:nvPr/>
        </p:nvCxnSpPr>
        <p:spPr>
          <a:xfrm>
            <a:off x="373626" y="4269237"/>
            <a:ext cx="1144474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0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7F4B246-D001-4E7D-A945-C41D4B397BBA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C0A2-797C-4BB9-A8EF-ED51538FAA17}"/>
              </a:ext>
            </a:extLst>
          </p:cNvPr>
          <p:cNvSpPr/>
          <p:nvPr/>
        </p:nvSpPr>
        <p:spPr>
          <a:xfrm>
            <a:off x="0" y="0"/>
            <a:ext cx="12192000" cy="1106129"/>
          </a:xfrm>
          <a:prstGeom prst="rect">
            <a:avLst/>
          </a:prstGeom>
          <a:solidFill>
            <a:srgbClr val="65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FF95B-F782-49A5-A974-A2E83A575CA5}"/>
              </a:ext>
            </a:extLst>
          </p:cNvPr>
          <p:cNvSpPr txBox="1"/>
          <p:nvPr/>
        </p:nvSpPr>
        <p:spPr>
          <a:xfrm>
            <a:off x="948812" y="553064"/>
            <a:ext cx="1029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8051 Register Banks and Stack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2C5B20-B923-4D13-A38F-DF5018591520}"/>
              </a:ext>
            </a:extLst>
          </p:cNvPr>
          <p:cNvSpPr txBox="1"/>
          <p:nvPr/>
        </p:nvSpPr>
        <p:spPr>
          <a:xfrm>
            <a:off x="-2" y="6120270"/>
            <a:ext cx="12192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4620"/>
                </a:solidFill>
              </a:rPr>
              <a:t>Figure 2-6. 8051 Register Banks and their RAM Addresses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88D761-AE6C-40B9-A0AD-AC22DD38F7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" r="3222"/>
          <a:stretch/>
        </p:blipFill>
        <p:spPr>
          <a:xfrm>
            <a:off x="653142" y="1673286"/>
            <a:ext cx="10784115" cy="4363818"/>
          </a:xfrm>
          <a:prstGeom prst="rect">
            <a:avLst/>
          </a:prstGeom>
          <a:ln w="28575">
            <a:solidFill>
              <a:srgbClr val="004620"/>
            </a:solidFill>
          </a:ln>
          <a:effectLst>
            <a:outerShdw blurRad="63500" sx="102000" sy="102000" algn="ctr" rotWithShape="0">
              <a:srgbClr val="007A37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892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7F4B246-D001-4E7D-A945-C41D4B397BBA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C0A2-797C-4BB9-A8EF-ED51538FAA17}"/>
              </a:ext>
            </a:extLst>
          </p:cNvPr>
          <p:cNvSpPr/>
          <p:nvPr/>
        </p:nvSpPr>
        <p:spPr>
          <a:xfrm>
            <a:off x="0" y="0"/>
            <a:ext cx="12192000" cy="1106129"/>
          </a:xfrm>
          <a:prstGeom prst="rect">
            <a:avLst/>
          </a:prstGeom>
          <a:solidFill>
            <a:srgbClr val="65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FF95B-F782-49A5-A974-A2E83A575CA5}"/>
              </a:ext>
            </a:extLst>
          </p:cNvPr>
          <p:cNvSpPr txBox="1"/>
          <p:nvPr/>
        </p:nvSpPr>
        <p:spPr>
          <a:xfrm>
            <a:off x="948812" y="553064"/>
            <a:ext cx="1029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 2-5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51DF26-028E-4054-AD51-5EFD7087D504}"/>
              </a:ext>
            </a:extLst>
          </p:cNvPr>
          <p:cNvSpPr txBox="1"/>
          <p:nvPr/>
        </p:nvSpPr>
        <p:spPr>
          <a:xfrm>
            <a:off x="873546" y="1569971"/>
            <a:ext cx="1085399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000" b="1" dirty="0">
                <a:solidFill>
                  <a:prstClr val="black"/>
                </a:solidFill>
              </a:rPr>
              <a:t>State the contents of RAM locations after the following program:</a:t>
            </a:r>
          </a:p>
          <a:p>
            <a:pPr lvl="0"/>
            <a:r>
              <a:rPr lang="en-US" sz="2000" b="1" dirty="0">
                <a:solidFill>
                  <a:prstClr val="black"/>
                </a:solidFill>
              </a:rPr>
              <a:t>	</a:t>
            </a:r>
            <a:r>
              <a:rPr lang="en-US" sz="20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 R0,#99H   ;load R0 with value 99H </a:t>
            </a:r>
          </a:p>
          <a:p>
            <a:pPr lvl="0"/>
            <a:r>
              <a:rPr lang="en-US" sz="20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MOV R1,#85H   ;load R1 with value 85H </a:t>
            </a:r>
          </a:p>
          <a:p>
            <a:pPr lvl="0"/>
            <a:r>
              <a:rPr lang="en-US" sz="20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MOV R2,#3FH   ;load R2 with value 3FH </a:t>
            </a:r>
          </a:p>
          <a:p>
            <a:pPr lvl="0"/>
            <a:r>
              <a:rPr lang="en-US" sz="20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MOV R7,#63H   ;load R7 with value 63H </a:t>
            </a:r>
          </a:p>
          <a:p>
            <a:pPr lvl="0"/>
            <a:r>
              <a:rPr lang="en-US" sz="20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MOV R5,#12H   ;load R5 with value 12H 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609828-A564-4EB3-A9D2-E7990A172680}"/>
              </a:ext>
            </a:extLst>
          </p:cNvPr>
          <p:cNvSpPr txBox="1"/>
          <p:nvPr/>
        </p:nvSpPr>
        <p:spPr>
          <a:xfrm>
            <a:off x="1282642" y="4735276"/>
            <a:ext cx="1044490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400" b="1" dirty="0">
                <a:solidFill>
                  <a:srgbClr val="004620"/>
                </a:solidFill>
              </a:rPr>
              <a:t>After the execution of the above program we have the following:</a:t>
            </a:r>
          </a:p>
          <a:p>
            <a:pPr lvl="0"/>
            <a:r>
              <a:rPr lang="en-US" sz="2400" b="1" dirty="0">
                <a:solidFill>
                  <a:srgbClr val="004620"/>
                </a:solidFill>
              </a:rPr>
              <a:t>RAM location 0 has value 99H	RAM location 1 has value 85H	</a:t>
            </a:r>
          </a:p>
          <a:p>
            <a:pPr lvl="0"/>
            <a:r>
              <a:rPr lang="en-US" sz="2400" b="1" dirty="0">
                <a:solidFill>
                  <a:srgbClr val="004620"/>
                </a:solidFill>
              </a:rPr>
              <a:t>RAM location 2 has value 3FH	RAM location 7 has value 63H</a:t>
            </a:r>
          </a:p>
          <a:p>
            <a:pPr lvl="0"/>
            <a:r>
              <a:rPr lang="en-US" sz="2400" b="1" dirty="0">
                <a:solidFill>
                  <a:srgbClr val="004620"/>
                </a:solidFill>
              </a:rPr>
              <a:t>RAM location 5 has value 12H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462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4E87A2-6082-4EE1-AB14-F9B6E3305F0F}"/>
              </a:ext>
            </a:extLst>
          </p:cNvPr>
          <p:cNvSpPr txBox="1"/>
          <p:nvPr/>
        </p:nvSpPr>
        <p:spPr>
          <a:xfrm>
            <a:off x="1" y="3891287"/>
            <a:ext cx="12191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462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Solution: </a:t>
            </a:r>
          </a:p>
        </p:txBody>
      </p:sp>
    </p:spTree>
    <p:extLst>
      <p:ext uri="{BB962C8B-B14F-4D97-AF65-F5344CB8AC3E}">
        <p14:creationId xmlns:p14="http://schemas.microsoft.com/office/powerpoint/2010/main" val="405879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  <p:bldP spid="20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7F4B246-D001-4E7D-A945-C41D4B397BBA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C0A2-797C-4BB9-A8EF-ED51538FAA17}"/>
              </a:ext>
            </a:extLst>
          </p:cNvPr>
          <p:cNvSpPr/>
          <p:nvPr/>
        </p:nvSpPr>
        <p:spPr>
          <a:xfrm>
            <a:off x="0" y="0"/>
            <a:ext cx="12192000" cy="1106129"/>
          </a:xfrm>
          <a:prstGeom prst="rect">
            <a:avLst/>
          </a:prstGeom>
          <a:solidFill>
            <a:srgbClr val="65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FF95B-F782-49A5-A974-A2E83A575CA5}"/>
              </a:ext>
            </a:extLst>
          </p:cNvPr>
          <p:cNvSpPr txBox="1"/>
          <p:nvPr/>
        </p:nvSpPr>
        <p:spPr>
          <a:xfrm>
            <a:off x="948812" y="553064"/>
            <a:ext cx="1029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1" dirty="0">
                <a:solidFill>
                  <a:prstClr val="black"/>
                </a:solidFill>
              </a:rPr>
              <a:t>Example 2-6: Default Register Bank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55425B-F2CB-4A4C-8B8B-4258697A355D}"/>
              </a:ext>
            </a:extLst>
          </p:cNvPr>
          <p:cNvSpPr txBox="1"/>
          <p:nvPr/>
        </p:nvSpPr>
        <p:spPr>
          <a:xfrm>
            <a:off x="873546" y="1569971"/>
            <a:ext cx="108539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000" b="1" dirty="0">
                <a:solidFill>
                  <a:prstClr val="black"/>
                </a:solidFill>
              </a:rPr>
              <a:t>Repeat Example 2-5 using RAM addresses instead of register names.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504771-B132-4E24-B144-EF747546A663}"/>
              </a:ext>
            </a:extLst>
          </p:cNvPr>
          <p:cNvSpPr txBox="1"/>
          <p:nvPr/>
        </p:nvSpPr>
        <p:spPr>
          <a:xfrm>
            <a:off x="1282642" y="2988816"/>
            <a:ext cx="1044490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400" b="1" dirty="0">
                <a:solidFill>
                  <a:srgbClr val="004620"/>
                </a:solidFill>
              </a:rPr>
              <a:t>This is called direct addressing mode and uses the RAM address location for the destination address. See Chapter 5 for a more detailed discussion of addressing modes.</a:t>
            </a:r>
          </a:p>
          <a:p>
            <a:pPr lvl="0"/>
            <a:endParaRPr lang="en-US" sz="2400" b="1" dirty="0">
              <a:solidFill>
                <a:srgbClr val="004620"/>
              </a:solidFill>
            </a:endParaRPr>
          </a:p>
          <a:p>
            <a:pPr lvl="0"/>
            <a:r>
              <a:rPr lang="en-US" sz="2400" b="1" dirty="0">
                <a:solidFill>
                  <a:srgbClr val="004620"/>
                </a:solidFill>
              </a:rPr>
              <a:t>		</a:t>
            </a:r>
            <a:r>
              <a:rPr lang="en-US" sz="2400" b="1" dirty="0">
                <a:solidFill>
                  <a:srgbClr val="0046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 00,#99H	;load R0 with value 99H </a:t>
            </a:r>
          </a:p>
          <a:p>
            <a:pPr lvl="0"/>
            <a:r>
              <a:rPr lang="en-US" sz="2400" b="1" dirty="0">
                <a:solidFill>
                  <a:srgbClr val="0046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MOV 01,#85H	;load R1 with value 85H </a:t>
            </a:r>
          </a:p>
          <a:p>
            <a:pPr lvl="0"/>
            <a:r>
              <a:rPr lang="en-US" sz="2400" b="1" dirty="0">
                <a:solidFill>
                  <a:srgbClr val="0046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MOV 02,#3FH	;load R2 with value 3FH </a:t>
            </a:r>
          </a:p>
          <a:p>
            <a:pPr lvl="0"/>
            <a:r>
              <a:rPr lang="en-US" sz="2400" b="1" dirty="0">
                <a:solidFill>
                  <a:srgbClr val="0046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MOV 07,#63H	;load R7 with value 63H </a:t>
            </a:r>
          </a:p>
          <a:p>
            <a:pPr lvl="0"/>
            <a:r>
              <a:rPr lang="en-US" sz="2400" b="1" dirty="0">
                <a:solidFill>
                  <a:srgbClr val="0046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MOV 05,#12H	;load R5 with value 12H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462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66A71D-19C2-4F72-8084-250CA45E13CC}"/>
              </a:ext>
            </a:extLst>
          </p:cNvPr>
          <p:cNvSpPr txBox="1"/>
          <p:nvPr/>
        </p:nvSpPr>
        <p:spPr>
          <a:xfrm>
            <a:off x="1" y="2248616"/>
            <a:ext cx="12191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462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Solution: </a:t>
            </a:r>
          </a:p>
        </p:txBody>
      </p:sp>
    </p:spTree>
    <p:extLst>
      <p:ext uri="{BB962C8B-B14F-4D97-AF65-F5344CB8AC3E}">
        <p14:creationId xmlns:p14="http://schemas.microsoft.com/office/powerpoint/2010/main" val="78813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  <p:bldP spid="9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C4E008E-68B1-4BCF-9E15-625E50541C3C}"/>
              </a:ext>
            </a:extLst>
          </p:cNvPr>
          <p:cNvSpPr/>
          <p:nvPr/>
        </p:nvSpPr>
        <p:spPr>
          <a:xfrm>
            <a:off x="832169" y="2477727"/>
            <a:ext cx="10527662" cy="4011561"/>
          </a:xfrm>
          <a:prstGeom prst="rect">
            <a:avLst/>
          </a:prstGeom>
          <a:solidFill>
            <a:schemeClr val="bg1"/>
          </a:solidFill>
          <a:ln w="28575">
            <a:solidFill>
              <a:srgbClr val="007A37"/>
            </a:solidFill>
          </a:ln>
          <a:effectLst>
            <a:outerShdw blurRad="63500" sx="102000" sy="102000" algn="ctr" rotWithShape="0">
              <a:srgbClr val="007A3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F4B246-D001-4E7D-A945-C41D4B397BBA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C0A2-797C-4BB9-A8EF-ED51538FAA17}"/>
              </a:ext>
            </a:extLst>
          </p:cNvPr>
          <p:cNvSpPr/>
          <p:nvPr/>
        </p:nvSpPr>
        <p:spPr>
          <a:xfrm>
            <a:off x="0" y="0"/>
            <a:ext cx="12192000" cy="1106129"/>
          </a:xfrm>
          <a:prstGeom prst="rect">
            <a:avLst/>
          </a:prstGeom>
          <a:solidFill>
            <a:srgbClr val="65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FF95B-F782-49A5-A974-A2E83A575CA5}"/>
              </a:ext>
            </a:extLst>
          </p:cNvPr>
          <p:cNvSpPr txBox="1"/>
          <p:nvPr/>
        </p:nvSpPr>
        <p:spPr>
          <a:xfrm>
            <a:off x="948812" y="553064"/>
            <a:ext cx="1029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1" dirty="0">
                <a:solidFill>
                  <a:prstClr val="black"/>
                </a:solidFill>
              </a:rPr>
              <a:t>How to Switch Register Banks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265E58-B426-4DCB-A044-919F30B1F09B}"/>
              </a:ext>
            </a:extLst>
          </p:cNvPr>
          <p:cNvSpPr txBox="1"/>
          <p:nvPr/>
        </p:nvSpPr>
        <p:spPr>
          <a:xfrm>
            <a:off x="0" y="1693831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4620"/>
                </a:solidFill>
              </a:rPr>
              <a:t>Table 2-2: PSW Bits Bank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7EC787-3270-49F4-83D7-8C6A411B1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69" y="2629677"/>
            <a:ext cx="10411017" cy="370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33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7F4B246-D001-4E7D-A945-C41D4B397BBA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C0A2-797C-4BB9-A8EF-ED51538FAA17}"/>
              </a:ext>
            </a:extLst>
          </p:cNvPr>
          <p:cNvSpPr/>
          <p:nvPr/>
        </p:nvSpPr>
        <p:spPr>
          <a:xfrm>
            <a:off x="0" y="0"/>
            <a:ext cx="12192000" cy="1106129"/>
          </a:xfrm>
          <a:prstGeom prst="rect">
            <a:avLst/>
          </a:prstGeom>
          <a:solidFill>
            <a:srgbClr val="65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FF95B-F782-49A5-A974-A2E83A575CA5}"/>
              </a:ext>
            </a:extLst>
          </p:cNvPr>
          <p:cNvSpPr txBox="1"/>
          <p:nvPr/>
        </p:nvSpPr>
        <p:spPr>
          <a:xfrm>
            <a:off x="948812" y="553064"/>
            <a:ext cx="1029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 2-7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55425B-F2CB-4A4C-8B8B-4258697A355D}"/>
              </a:ext>
            </a:extLst>
          </p:cNvPr>
          <p:cNvSpPr txBox="1"/>
          <p:nvPr/>
        </p:nvSpPr>
        <p:spPr>
          <a:xfrm>
            <a:off x="873546" y="1569971"/>
            <a:ext cx="1085399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000" b="1" dirty="0">
                <a:solidFill>
                  <a:prstClr val="black"/>
                </a:solidFill>
              </a:rPr>
              <a:t>State the contents of the RAM locations after the following program:</a:t>
            </a:r>
          </a:p>
          <a:p>
            <a:pPr lvl="0"/>
            <a:r>
              <a:rPr lang="en-US" sz="2000" b="1" dirty="0">
                <a:solidFill>
                  <a:prstClr val="black"/>
                </a:solidFill>
              </a:rPr>
              <a:t>		</a:t>
            </a:r>
            <a:r>
              <a:rPr lang="en-US" sz="20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SETB PSW.4    ;select bank 2</a:t>
            </a:r>
          </a:p>
          <a:p>
            <a:pPr lvl="0"/>
            <a:r>
              <a:rPr lang="en-US" sz="20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MOV R0,#99H   ;load R0 with value 99H </a:t>
            </a:r>
          </a:p>
          <a:p>
            <a:pPr lvl="0"/>
            <a:r>
              <a:rPr lang="en-US" sz="20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MOV R1,#85H   ;load R1 with value 85H </a:t>
            </a:r>
          </a:p>
          <a:p>
            <a:pPr lvl="0"/>
            <a:r>
              <a:rPr lang="en-US" sz="20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MOV R2,#3FH   ;load R2 with value 3FH </a:t>
            </a:r>
          </a:p>
          <a:p>
            <a:pPr lvl="0"/>
            <a:r>
              <a:rPr lang="en-US" sz="20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MOV R7,#63H   ;load R7 with value 63H </a:t>
            </a:r>
          </a:p>
          <a:p>
            <a:pPr lvl="0"/>
            <a:r>
              <a:rPr lang="en-US" sz="20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MOV R5,#12H   ;load R5 with value 12H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504771-B132-4E24-B144-EF747546A663}"/>
              </a:ext>
            </a:extLst>
          </p:cNvPr>
          <p:cNvSpPr txBox="1"/>
          <p:nvPr/>
        </p:nvSpPr>
        <p:spPr>
          <a:xfrm>
            <a:off x="1282642" y="4015111"/>
            <a:ext cx="1044490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endParaRPr lang="en-US" sz="2400" b="1" dirty="0">
              <a:solidFill>
                <a:srgbClr val="004620"/>
              </a:solidFill>
            </a:endParaRPr>
          </a:p>
          <a:p>
            <a:pPr lvl="0"/>
            <a:r>
              <a:rPr lang="en-US" sz="2000" b="1" dirty="0">
                <a:solidFill>
                  <a:srgbClr val="004620"/>
                </a:solidFill>
              </a:rPr>
              <a:t>By default, PSW.3=0 and PSW.4=0; therefore, the instruction “SETB PSW.4” sets RS1=1 and RS0=0, thereby selecting register bank 2. Register bank 2 uses RAM locations 10H - 17H. After the execution of the above program we have the following:</a:t>
            </a:r>
          </a:p>
          <a:p>
            <a:pPr lvl="0"/>
            <a:endParaRPr lang="en-US" sz="2400" b="1" dirty="0">
              <a:solidFill>
                <a:srgbClr val="004620"/>
              </a:solidFill>
            </a:endParaRPr>
          </a:p>
          <a:p>
            <a:pPr lvl="0"/>
            <a:r>
              <a:rPr lang="en-US" sz="2000" b="1" dirty="0">
                <a:solidFill>
                  <a:srgbClr val="0046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RAM location 10H has value 99H	RAM location 11H has value 85H</a:t>
            </a:r>
          </a:p>
          <a:p>
            <a:pPr lvl="0"/>
            <a:r>
              <a:rPr lang="en-US" sz="2000" b="1" dirty="0">
                <a:solidFill>
                  <a:srgbClr val="0046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RAM location 12H has value 3FH	RAM location 17H has value 63H</a:t>
            </a:r>
          </a:p>
          <a:p>
            <a:pPr lvl="0"/>
            <a:r>
              <a:rPr lang="en-US" sz="2000" b="1" dirty="0">
                <a:solidFill>
                  <a:srgbClr val="0046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RAM location 15H has value 12H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462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66A71D-19C2-4F72-8084-250CA45E13CC}"/>
              </a:ext>
            </a:extLst>
          </p:cNvPr>
          <p:cNvSpPr txBox="1"/>
          <p:nvPr/>
        </p:nvSpPr>
        <p:spPr>
          <a:xfrm>
            <a:off x="-1" y="3784278"/>
            <a:ext cx="12191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462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Solution: </a:t>
            </a:r>
          </a:p>
        </p:txBody>
      </p:sp>
    </p:spTree>
    <p:extLst>
      <p:ext uri="{BB962C8B-B14F-4D97-AF65-F5344CB8AC3E}">
        <p14:creationId xmlns:p14="http://schemas.microsoft.com/office/powerpoint/2010/main" val="10084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  <p:bldP spid="9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04AE51-7B29-4B13-8328-F4159D1C19F0}"/>
              </a:ext>
            </a:extLst>
          </p:cNvPr>
          <p:cNvSpPr/>
          <p:nvPr/>
        </p:nvSpPr>
        <p:spPr>
          <a:xfrm>
            <a:off x="4045058" y="2118824"/>
            <a:ext cx="7682485" cy="4514452"/>
          </a:xfrm>
          <a:prstGeom prst="rect">
            <a:avLst/>
          </a:prstGeom>
          <a:solidFill>
            <a:schemeClr val="bg1"/>
          </a:solidFill>
          <a:ln w="19050">
            <a:solidFill>
              <a:srgbClr val="007A37"/>
            </a:solidFill>
          </a:ln>
          <a:effectLst>
            <a:outerShdw blurRad="63500" sx="102000" sy="102000" algn="ctr" rotWithShape="0">
              <a:srgbClr val="007A3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F4B246-D001-4E7D-A945-C41D4B397BBA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C0A2-797C-4BB9-A8EF-ED51538FAA17}"/>
              </a:ext>
            </a:extLst>
          </p:cNvPr>
          <p:cNvSpPr/>
          <p:nvPr/>
        </p:nvSpPr>
        <p:spPr>
          <a:xfrm>
            <a:off x="0" y="0"/>
            <a:ext cx="12192000" cy="1106129"/>
          </a:xfrm>
          <a:prstGeom prst="rect">
            <a:avLst/>
          </a:prstGeom>
          <a:solidFill>
            <a:srgbClr val="65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FF95B-F782-49A5-A974-A2E83A575CA5}"/>
              </a:ext>
            </a:extLst>
          </p:cNvPr>
          <p:cNvSpPr txBox="1"/>
          <p:nvPr/>
        </p:nvSpPr>
        <p:spPr>
          <a:xfrm>
            <a:off x="948812" y="553064"/>
            <a:ext cx="1029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 </a:t>
            </a:r>
            <a:r>
              <a:rPr lang="en-US" sz="2400" b="1" dirty="0">
                <a:solidFill>
                  <a:prstClr val="black"/>
                </a:solidFill>
              </a:rPr>
              <a:t>2-8: Pushing onto the Stack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55425B-F2CB-4A4C-8B8B-4258697A355D}"/>
              </a:ext>
            </a:extLst>
          </p:cNvPr>
          <p:cNvSpPr txBox="1"/>
          <p:nvPr/>
        </p:nvSpPr>
        <p:spPr>
          <a:xfrm>
            <a:off x="873546" y="1569971"/>
            <a:ext cx="1085399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000" b="1" dirty="0">
                <a:solidFill>
                  <a:prstClr val="black"/>
                </a:solidFill>
              </a:rPr>
              <a:t>Show the stack and stack pointer for the following.  Assume the default stack area and register 0 is selected.</a:t>
            </a:r>
          </a:p>
          <a:p>
            <a:pPr lvl="0"/>
            <a:r>
              <a:rPr lang="en-US" sz="20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	R6,#25H</a:t>
            </a:r>
          </a:p>
          <a:p>
            <a:pPr lvl="0"/>
            <a:r>
              <a:rPr lang="en-US" sz="20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	R1,#12H</a:t>
            </a:r>
          </a:p>
          <a:p>
            <a:pPr lvl="0"/>
            <a:r>
              <a:rPr lang="en-US" sz="20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	R4,#0F3H</a:t>
            </a:r>
          </a:p>
          <a:p>
            <a:pPr lvl="0"/>
            <a:r>
              <a:rPr lang="en-US" sz="20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	6</a:t>
            </a:r>
          </a:p>
          <a:p>
            <a:pPr lvl="0"/>
            <a:r>
              <a:rPr lang="en-US" sz="20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	1</a:t>
            </a:r>
          </a:p>
          <a:p>
            <a:pPr lvl="0"/>
            <a:r>
              <a:rPr lang="en-US" sz="20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	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66A71D-19C2-4F72-8084-250CA45E13CC}"/>
              </a:ext>
            </a:extLst>
          </p:cNvPr>
          <p:cNvSpPr txBox="1"/>
          <p:nvPr/>
        </p:nvSpPr>
        <p:spPr>
          <a:xfrm>
            <a:off x="4045057" y="2177589"/>
            <a:ext cx="76824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462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Solution: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3F3773-B1B0-409D-9CDB-9CBA30CAF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473" y="2913681"/>
            <a:ext cx="7181234" cy="354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155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8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04AE51-7B29-4B13-8328-F4159D1C19F0}"/>
              </a:ext>
            </a:extLst>
          </p:cNvPr>
          <p:cNvSpPr/>
          <p:nvPr/>
        </p:nvSpPr>
        <p:spPr>
          <a:xfrm>
            <a:off x="2625213" y="2893410"/>
            <a:ext cx="7167716" cy="3737834"/>
          </a:xfrm>
          <a:prstGeom prst="rect">
            <a:avLst/>
          </a:prstGeom>
          <a:solidFill>
            <a:schemeClr val="bg1"/>
          </a:solidFill>
          <a:ln w="19050">
            <a:solidFill>
              <a:srgbClr val="007A37"/>
            </a:solidFill>
          </a:ln>
          <a:effectLst>
            <a:outerShdw blurRad="63500" sx="102000" sy="102000" algn="ctr" rotWithShape="0">
              <a:srgbClr val="007A3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F4B246-D001-4E7D-A945-C41D4B397BBA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C0A2-797C-4BB9-A8EF-ED51538FAA17}"/>
              </a:ext>
            </a:extLst>
          </p:cNvPr>
          <p:cNvSpPr/>
          <p:nvPr/>
        </p:nvSpPr>
        <p:spPr>
          <a:xfrm>
            <a:off x="0" y="0"/>
            <a:ext cx="12192000" cy="1106129"/>
          </a:xfrm>
          <a:prstGeom prst="rect">
            <a:avLst/>
          </a:prstGeom>
          <a:solidFill>
            <a:srgbClr val="65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FF95B-F782-49A5-A974-A2E83A575CA5}"/>
              </a:ext>
            </a:extLst>
          </p:cNvPr>
          <p:cNvSpPr txBox="1"/>
          <p:nvPr/>
        </p:nvSpPr>
        <p:spPr>
          <a:xfrm>
            <a:off x="948812" y="553064"/>
            <a:ext cx="1029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 </a:t>
            </a:r>
            <a:r>
              <a:rPr lang="en-US" sz="2400" b="1" dirty="0">
                <a:solidFill>
                  <a:prstClr val="black"/>
                </a:solidFill>
              </a:rPr>
              <a:t>2-9: Popping from the Stack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55425B-F2CB-4A4C-8B8B-4258697A355D}"/>
              </a:ext>
            </a:extLst>
          </p:cNvPr>
          <p:cNvSpPr txBox="1"/>
          <p:nvPr/>
        </p:nvSpPr>
        <p:spPr>
          <a:xfrm>
            <a:off x="634181" y="1481483"/>
            <a:ext cx="1135625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000" b="1" dirty="0">
                <a:solidFill>
                  <a:prstClr val="black"/>
                </a:solidFill>
              </a:rPr>
              <a:t>Examining the stack, show the contents of the registers and SP after execution of the following instructions. All values are in hex.</a:t>
            </a:r>
          </a:p>
          <a:p>
            <a:pPr lvl="0"/>
            <a:r>
              <a:rPr lang="en-US" sz="20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	3	;POP stack into R3		POP	5	;POP stack into R5</a:t>
            </a:r>
          </a:p>
          <a:p>
            <a:pPr lvl="0"/>
            <a:r>
              <a:rPr lang="en-US" sz="20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	2	;POP stack into R2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66A71D-19C2-4F72-8084-250CA45E13CC}"/>
              </a:ext>
            </a:extLst>
          </p:cNvPr>
          <p:cNvSpPr txBox="1"/>
          <p:nvPr/>
        </p:nvSpPr>
        <p:spPr>
          <a:xfrm>
            <a:off x="2625213" y="2893410"/>
            <a:ext cx="71677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462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Solution: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0D9E38-06E7-43C8-9530-D239DA23D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323" y="3449621"/>
            <a:ext cx="6853789" cy="308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88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8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04AE51-7B29-4B13-8328-F4159D1C19F0}"/>
              </a:ext>
            </a:extLst>
          </p:cNvPr>
          <p:cNvSpPr/>
          <p:nvPr/>
        </p:nvSpPr>
        <p:spPr>
          <a:xfrm>
            <a:off x="4645742" y="2937655"/>
            <a:ext cx="7167716" cy="3737834"/>
          </a:xfrm>
          <a:prstGeom prst="rect">
            <a:avLst/>
          </a:prstGeom>
          <a:solidFill>
            <a:schemeClr val="bg1"/>
          </a:solidFill>
          <a:ln w="19050">
            <a:solidFill>
              <a:srgbClr val="007A37"/>
            </a:solidFill>
          </a:ln>
          <a:effectLst>
            <a:outerShdw blurRad="63500" sx="102000" sy="102000" algn="ctr" rotWithShape="0">
              <a:srgbClr val="007A3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F4B246-D001-4E7D-A945-C41D4B397BBA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C0A2-797C-4BB9-A8EF-ED51538FAA17}"/>
              </a:ext>
            </a:extLst>
          </p:cNvPr>
          <p:cNvSpPr/>
          <p:nvPr/>
        </p:nvSpPr>
        <p:spPr>
          <a:xfrm>
            <a:off x="0" y="0"/>
            <a:ext cx="12192000" cy="1106129"/>
          </a:xfrm>
          <a:prstGeom prst="rect">
            <a:avLst/>
          </a:prstGeom>
          <a:solidFill>
            <a:srgbClr val="65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FF95B-F782-49A5-A974-A2E83A575CA5}"/>
              </a:ext>
            </a:extLst>
          </p:cNvPr>
          <p:cNvSpPr txBox="1"/>
          <p:nvPr/>
        </p:nvSpPr>
        <p:spPr>
          <a:xfrm>
            <a:off x="948812" y="553064"/>
            <a:ext cx="1029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 2-10</a:t>
            </a:r>
            <a:r>
              <a:rPr lang="en-US" sz="2400" b="1" dirty="0">
                <a:solidFill>
                  <a:prstClr val="black"/>
                </a:solidFill>
              </a:rPr>
              <a:t>: Stack and Bank 1 Conflict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55425B-F2CB-4A4C-8B8B-4258697A355D}"/>
              </a:ext>
            </a:extLst>
          </p:cNvPr>
          <p:cNvSpPr txBox="1"/>
          <p:nvPr/>
        </p:nvSpPr>
        <p:spPr>
          <a:xfrm>
            <a:off x="634181" y="1481483"/>
            <a:ext cx="1135625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000" b="1" dirty="0">
                <a:solidFill>
                  <a:prstClr val="black"/>
                </a:solidFill>
              </a:rPr>
              <a:t>Show the stack and stack pointer for the following instructions.</a:t>
            </a:r>
          </a:p>
          <a:p>
            <a:pPr lvl="0"/>
            <a:endParaRPr lang="en-US" sz="2000" b="1" dirty="0">
              <a:solidFill>
                <a:prstClr val="black"/>
              </a:solidFill>
            </a:endParaRPr>
          </a:p>
          <a:p>
            <a:pPr lvl="0"/>
            <a:r>
              <a:rPr lang="en-US" sz="20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	SP,#5FH 	;make RAM location 60H</a:t>
            </a:r>
          </a:p>
          <a:p>
            <a:pPr lvl="0"/>
            <a:r>
              <a:rPr lang="en-US" sz="20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;first stack location </a:t>
            </a:r>
          </a:p>
          <a:p>
            <a:pPr lvl="0"/>
            <a:r>
              <a:rPr lang="en-US" sz="20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	R2,#25H</a:t>
            </a:r>
          </a:p>
          <a:p>
            <a:pPr lvl="0"/>
            <a:r>
              <a:rPr lang="en-US" sz="20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	R1,#12H</a:t>
            </a:r>
          </a:p>
          <a:p>
            <a:pPr lvl="0"/>
            <a:r>
              <a:rPr lang="en-US" sz="20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	R4,#0F3H</a:t>
            </a:r>
          </a:p>
          <a:p>
            <a:pPr lvl="0"/>
            <a:r>
              <a:rPr lang="en-US" sz="20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	2</a:t>
            </a:r>
          </a:p>
          <a:p>
            <a:pPr lvl="0"/>
            <a:r>
              <a:rPr lang="en-US" sz="20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 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66A71D-19C2-4F72-8084-250CA45E13CC}"/>
              </a:ext>
            </a:extLst>
          </p:cNvPr>
          <p:cNvSpPr txBox="1"/>
          <p:nvPr/>
        </p:nvSpPr>
        <p:spPr>
          <a:xfrm>
            <a:off x="4645742" y="2937655"/>
            <a:ext cx="71677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462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Solution: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DE368E-713C-41E1-BEFF-FC6E04BC5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106" y="3458681"/>
            <a:ext cx="6782760" cy="297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31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8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6DD48C1-F8C6-4A05-A310-05D389C7C335}"/>
              </a:ext>
            </a:extLst>
          </p:cNvPr>
          <p:cNvSpPr/>
          <p:nvPr/>
        </p:nvSpPr>
        <p:spPr>
          <a:xfrm>
            <a:off x="2831690" y="1563328"/>
            <a:ext cx="6474542" cy="4554874"/>
          </a:xfrm>
          <a:prstGeom prst="rect">
            <a:avLst/>
          </a:prstGeom>
          <a:solidFill>
            <a:schemeClr val="bg1"/>
          </a:solidFill>
          <a:ln w="28575">
            <a:solidFill>
              <a:srgbClr val="007A37"/>
            </a:solidFill>
          </a:ln>
          <a:effectLst>
            <a:outerShdw blurRad="63500" sx="102000" sy="102000" algn="ctr" rotWithShape="0">
              <a:srgbClr val="007A3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F4B246-D001-4E7D-A945-C41D4B397BBA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C0A2-797C-4BB9-A8EF-ED51538FAA17}"/>
              </a:ext>
            </a:extLst>
          </p:cNvPr>
          <p:cNvSpPr/>
          <p:nvPr/>
        </p:nvSpPr>
        <p:spPr>
          <a:xfrm>
            <a:off x="0" y="0"/>
            <a:ext cx="12192000" cy="1106129"/>
          </a:xfrm>
          <a:prstGeom prst="rect">
            <a:avLst/>
          </a:prstGeom>
          <a:solidFill>
            <a:srgbClr val="65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FF95B-F782-49A5-A974-A2E83A575CA5}"/>
              </a:ext>
            </a:extLst>
          </p:cNvPr>
          <p:cNvSpPr txBox="1"/>
          <p:nvPr/>
        </p:nvSpPr>
        <p:spPr>
          <a:xfrm>
            <a:off x="948812" y="553064"/>
            <a:ext cx="1029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1" dirty="0">
                <a:solidFill>
                  <a:prstClr val="black"/>
                </a:solidFill>
              </a:rPr>
              <a:t>Viewing Registers and Memory with a Simulator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90F832-715F-49A6-A546-5CA3B2AD0424}"/>
              </a:ext>
            </a:extLst>
          </p:cNvPr>
          <p:cNvSpPr txBox="1"/>
          <p:nvPr/>
        </p:nvSpPr>
        <p:spPr>
          <a:xfrm>
            <a:off x="1" y="6221438"/>
            <a:ext cx="12191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4620"/>
                </a:solidFill>
              </a:rPr>
              <a:t>Figure 2-7. Register’s Screen from ProView 32 Simulator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D3661C-19C8-447F-ABF7-EA9A867F20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6" t="3447" r="2064" b="2758"/>
          <a:stretch/>
        </p:blipFill>
        <p:spPr>
          <a:xfrm>
            <a:off x="3109450" y="1642067"/>
            <a:ext cx="5973097" cy="443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9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6DD48C1-F8C6-4A05-A310-05D389C7C335}"/>
              </a:ext>
            </a:extLst>
          </p:cNvPr>
          <p:cNvSpPr/>
          <p:nvPr/>
        </p:nvSpPr>
        <p:spPr>
          <a:xfrm>
            <a:off x="2831690" y="1563328"/>
            <a:ext cx="6474542" cy="4554874"/>
          </a:xfrm>
          <a:prstGeom prst="rect">
            <a:avLst/>
          </a:prstGeom>
          <a:solidFill>
            <a:schemeClr val="bg1"/>
          </a:solidFill>
          <a:ln w="28575">
            <a:solidFill>
              <a:srgbClr val="007A37"/>
            </a:solidFill>
          </a:ln>
          <a:effectLst>
            <a:outerShdw blurRad="63500" sx="102000" sy="102000" algn="ctr" rotWithShape="0">
              <a:srgbClr val="007A3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F4B246-D001-4E7D-A945-C41D4B397BBA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C0A2-797C-4BB9-A8EF-ED51538FAA17}"/>
              </a:ext>
            </a:extLst>
          </p:cNvPr>
          <p:cNvSpPr/>
          <p:nvPr/>
        </p:nvSpPr>
        <p:spPr>
          <a:xfrm>
            <a:off x="0" y="0"/>
            <a:ext cx="12192000" cy="1106129"/>
          </a:xfrm>
          <a:prstGeom prst="rect">
            <a:avLst/>
          </a:prstGeom>
          <a:solidFill>
            <a:srgbClr val="65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FF95B-F782-49A5-A974-A2E83A575CA5}"/>
              </a:ext>
            </a:extLst>
          </p:cNvPr>
          <p:cNvSpPr txBox="1"/>
          <p:nvPr/>
        </p:nvSpPr>
        <p:spPr>
          <a:xfrm>
            <a:off x="948812" y="553064"/>
            <a:ext cx="1029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1" dirty="0">
                <a:solidFill>
                  <a:prstClr val="black"/>
                </a:solidFill>
              </a:rPr>
              <a:t>Viewing Registers and Memory with a Simulator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90F832-715F-49A6-A546-5CA3B2AD0424}"/>
              </a:ext>
            </a:extLst>
          </p:cNvPr>
          <p:cNvSpPr txBox="1"/>
          <p:nvPr/>
        </p:nvSpPr>
        <p:spPr>
          <a:xfrm>
            <a:off x="1" y="6221438"/>
            <a:ext cx="12191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4620"/>
                </a:solidFill>
              </a:rPr>
              <a:t>Figure 2-8. 128-Byte Memory Space from ProView 32 Simulator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479642-D5B8-4263-A530-780DD3219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378" y="1642810"/>
            <a:ext cx="5449242" cy="430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46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1443B9-3795-4EE4-8098-987D77E03EF7}"/>
              </a:ext>
            </a:extLst>
          </p:cNvPr>
          <p:cNvSpPr txBox="1"/>
          <p:nvPr/>
        </p:nvSpPr>
        <p:spPr>
          <a:xfrm>
            <a:off x="668593" y="1925725"/>
            <a:ext cx="1085481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	</a:t>
            </a:r>
            <a:r>
              <a:rPr lang="en-US" sz="2200" b="1" dirty="0">
                <a:solidFill>
                  <a:srgbClr val="007A37"/>
                </a:solidFill>
              </a:rPr>
              <a:t>&gt;&gt; 	</a:t>
            </a:r>
            <a:r>
              <a:rPr lang="en-US" sz="2200" b="1" dirty="0"/>
              <a:t>List the registers of the 8051 microcontroller</a:t>
            </a:r>
          </a:p>
          <a:p>
            <a:r>
              <a:rPr lang="en-US" sz="2200" b="1" dirty="0">
                <a:solidFill>
                  <a:srgbClr val="007A37"/>
                </a:solidFill>
              </a:rPr>
              <a:t>	&gt;&gt; 	</a:t>
            </a:r>
            <a:r>
              <a:rPr lang="en-US" sz="2200" b="1" dirty="0"/>
              <a:t>Manipulate data using the registers and MOV instructions</a:t>
            </a:r>
          </a:p>
          <a:p>
            <a:r>
              <a:rPr lang="en-US" sz="2200" b="1" dirty="0">
                <a:solidFill>
                  <a:srgbClr val="007A37"/>
                </a:solidFill>
              </a:rPr>
              <a:t>	&gt;&gt; 	</a:t>
            </a:r>
            <a:r>
              <a:rPr lang="en-US" sz="2200" b="1" dirty="0"/>
              <a:t>Code simple 8051 Assembly language instructions</a:t>
            </a:r>
          </a:p>
          <a:p>
            <a:r>
              <a:rPr lang="en-US" sz="2200" b="1" dirty="0">
                <a:solidFill>
                  <a:srgbClr val="007A37"/>
                </a:solidFill>
              </a:rPr>
              <a:t>	&gt;&gt; 	</a:t>
            </a:r>
            <a:r>
              <a:rPr lang="en-US" sz="2200" b="1" dirty="0"/>
              <a:t>Assemble and run an 8051 program</a:t>
            </a:r>
          </a:p>
          <a:p>
            <a:r>
              <a:rPr lang="en-US" sz="2200" b="1" dirty="0">
                <a:solidFill>
                  <a:srgbClr val="007A37"/>
                </a:solidFill>
              </a:rPr>
              <a:t>	&gt;&gt; 	</a:t>
            </a:r>
            <a:r>
              <a:rPr lang="en-US" sz="2200" b="1" dirty="0"/>
              <a:t>Describe the sequence of events that occur upon 8051 power-up</a:t>
            </a:r>
          </a:p>
          <a:p>
            <a:r>
              <a:rPr lang="en-US" sz="2200" b="1" dirty="0">
                <a:solidFill>
                  <a:srgbClr val="007A37"/>
                </a:solidFill>
              </a:rPr>
              <a:t>	&gt;&gt; 	</a:t>
            </a:r>
            <a:r>
              <a:rPr lang="en-US" sz="2200" b="1" dirty="0"/>
              <a:t>Examine programs in ROM code of the 8051</a:t>
            </a:r>
          </a:p>
          <a:p>
            <a:r>
              <a:rPr lang="en-US" sz="2200" b="1" dirty="0">
                <a:solidFill>
                  <a:srgbClr val="007A37"/>
                </a:solidFill>
              </a:rPr>
              <a:t>	&gt;&gt; 	</a:t>
            </a:r>
            <a:r>
              <a:rPr lang="en-US" sz="2200" b="1" dirty="0"/>
              <a:t>Explain the ROM memory map of the 8051</a:t>
            </a:r>
          </a:p>
          <a:p>
            <a:r>
              <a:rPr lang="en-US" sz="2200" b="1" dirty="0">
                <a:solidFill>
                  <a:srgbClr val="007A37"/>
                </a:solidFill>
              </a:rPr>
              <a:t>	&gt;&gt; 	</a:t>
            </a:r>
            <a:r>
              <a:rPr lang="en-US" sz="2200" b="1" dirty="0"/>
              <a:t>Detail the execution of 8051 Assembly language instructions</a:t>
            </a:r>
          </a:p>
          <a:p>
            <a:r>
              <a:rPr lang="en-US" sz="2200" b="1" dirty="0">
                <a:solidFill>
                  <a:srgbClr val="007A37"/>
                </a:solidFill>
              </a:rPr>
              <a:t>	&gt;&gt; 	</a:t>
            </a:r>
            <a:r>
              <a:rPr lang="en-US" sz="2200" b="1" dirty="0"/>
              <a:t>Describe 8051 data types</a:t>
            </a:r>
          </a:p>
          <a:p>
            <a:r>
              <a:rPr lang="en-US" sz="2200" b="1" dirty="0">
                <a:solidFill>
                  <a:srgbClr val="007A37"/>
                </a:solidFill>
              </a:rPr>
              <a:t>	&gt;&gt; 	</a:t>
            </a:r>
            <a:r>
              <a:rPr lang="en-US" sz="2200" b="1" dirty="0"/>
              <a:t>Explain the purpose of the PSW (program status word) register</a:t>
            </a:r>
          </a:p>
          <a:p>
            <a:r>
              <a:rPr lang="en-US" sz="2200" b="1" dirty="0">
                <a:solidFill>
                  <a:srgbClr val="007A37"/>
                </a:solidFill>
              </a:rPr>
              <a:t>	&gt;&gt; 	</a:t>
            </a:r>
            <a:r>
              <a:rPr lang="en-US" sz="2200" b="1" dirty="0"/>
              <a:t>Discuss RAM memory space allocation in the 8051</a:t>
            </a:r>
          </a:p>
          <a:p>
            <a:r>
              <a:rPr lang="en-US" sz="2200" b="1" dirty="0">
                <a:solidFill>
                  <a:srgbClr val="007A37"/>
                </a:solidFill>
              </a:rPr>
              <a:t>	&gt;&gt; 	</a:t>
            </a:r>
            <a:r>
              <a:rPr lang="en-US" sz="2200" b="1" dirty="0"/>
              <a:t>Diagram the use of the stack in the 8051</a:t>
            </a:r>
          </a:p>
          <a:p>
            <a:r>
              <a:rPr lang="en-US" sz="2200" b="1" dirty="0">
                <a:solidFill>
                  <a:srgbClr val="007A37"/>
                </a:solidFill>
              </a:rPr>
              <a:t>	&gt;&gt; 	</a:t>
            </a:r>
            <a:r>
              <a:rPr lang="en-US" sz="2200" b="1" dirty="0"/>
              <a:t>Manipulate the register banks of the 8051</a:t>
            </a:r>
          </a:p>
          <a:p>
            <a:r>
              <a:rPr lang="en-US" sz="2200" b="1" dirty="0">
                <a:solidFill>
                  <a:srgbClr val="007A37"/>
                </a:solidFill>
              </a:rPr>
              <a:t>	&gt;&gt; 	</a:t>
            </a:r>
            <a:r>
              <a:rPr lang="en-US" sz="2200" b="1" dirty="0"/>
              <a:t>Understand the RISC and CISC architectures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F4B246-D001-4E7D-A945-C41D4B397BBA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C0A2-797C-4BB9-A8EF-ED51538FAA17}"/>
              </a:ext>
            </a:extLst>
          </p:cNvPr>
          <p:cNvSpPr/>
          <p:nvPr/>
        </p:nvSpPr>
        <p:spPr>
          <a:xfrm>
            <a:off x="0" y="0"/>
            <a:ext cx="12192000" cy="1106129"/>
          </a:xfrm>
          <a:prstGeom prst="rect">
            <a:avLst/>
          </a:prstGeom>
          <a:solidFill>
            <a:srgbClr val="65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FA0293-F92D-4C5B-A1F6-E717645B0741}"/>
              </a:ext>
            </a:extLst>
          </p:cNvPr>
          <p:cNvSpPr txBox="1"/>
          <p:nvPr/>
        </p:nvSpPr>
        <p:spPr>
          <a:xfrm>
            <a:off x="948813" y="350174"/>
            <a:ext cx="102943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Objectives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140DEA-4B6D-44C7-BF9C-E734A8680952}"/>
              </a:ext>
            </a:extLst>
          </p:cNvPr>
          <p:cNvSpPr txBox="1"/>
          <p:nvPr/>
        </p:nvSpPr>
        <p:spPr>
          <a:xfrm>
            <a:off x="0" y="1469789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A37"/>
                </a:solidFill>
              </a:rPr>
              <a:t>Upon completion of this chapter, you will be able to:</a:t>
            </a:r>
          </a:p>
          <a:p>
            <a:pPr algn="ctr"/>
            <a:endParaRPr lang="en-US" sz="2400" dirty="0">
              <a:solidFill>
                <a:srgbClr val="007A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69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F6DF481-6F97-420B-B16D-84D62DF85BCE}"/>
              </a:ext>
            </a:extLst>
          </p:cNvPr>
          <p:cNvSpPr/>
          <p:nvPr/>
        </p:nvSpPr>
        <p:spPr>
          <a:xfrm>
            <a:off x="1733727" y="3220046"/>
            <a:ext cx="4362273" cy="998486"/>
          </a:xfrm>
          <a:prstGeom prst="rect">
            <a:avLst/>
          </a:prstGeom>
          <a:solidFill>
            <a:schemeClr val="bg1"/>
          </a:solidFill>
          <a:ln w="28575">
            <a:solidFill>
              <a:srgbClr val="007A37"/>
            </a:solidFill>
          </a:ln>
          <a:effectLst>
            <a:outerShdw blurRad="63500" sx="102000" sy="102000" algn="ctr" rotWithShape="0">
              <a:srgbClr val="007A3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F4B246-D001-4E7D-A945-C41D4B397BBA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C0A2-797C-4BB9-A8EF-ED51538FAA17}"/>
              </a:ext>
            </a:extLst>
          </p:cNvPr>
          <p:cNvSpPr/>
          <p:nvPr/>
        </p:nvSpPr>
        <p:spPr>
          <a:xfrm>
            <a:off x="0" y="0"/>
            <a:ext cx="12192000" cy="1106129"/>
          </a:xfrm>
          <a:prstGeom prst="rect">
            <a:avLst/>
          </a:prstGeom>
          <a:solidFill>
            <a:srgbClr val="65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FF95B-F782-49A5-A974-A2E83A575CA5}"/>
              </a:ext>
            </a:extLst>
          </p:cNvPr>
          <p:cNvSpPr txBox="1"/>
          <p:nvPr/>
        </p:nvSpPr>
        <p:spPr>
          <a:xfrm>
            <a:off x="948812" y="553064"/>
            <a:ext cx="1029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1" dirty="0">
                <a:solidFill>
                  <a:prstClr val="black"/>
                </a:solidFill>
              </a:rPr>
              <a:t>Viewing Registers and Memory with a Simulator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90F832-715F-49A6-A546-5CA3B2AD0424}"/>
              </a:ext>
            </a:extLst>
          </p:cNvPr>
          <p:cNvSpPr txBox="1"/>
          <p:nvPr/>
        </p:nvSpPr>
        <p:spPr>
          <a:xfrm>
            <a:off x="1733727" y="3263548"/>
            <a:ext cx="43622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4620"/>
                </a:solidFill>
              </a:rPr>
              <a:t>Figure 2-9. Register’s Screen from Keil Simulator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DD48C1-F8C6-4A05-A310-05D389C7C335}"/>
              </a:ext>
            </a:extLst>
          </p:cNvPr>
          <p:cNvSpPr/>
          <p:nvPr/>
        </p:nvSpPr>
        <p:spPr>
          <a:xfrm>
            <a:off x="7625166" y="280718"/>
            <a:ext cx="4362273" cy="6414550"/>
          </a:xfrm>
          <a:prstGeom prst="rect">
            <a:avLst/>
          </a:prstGeom>
          <a:solidFill>
            <a:schemeClr val="bg1"/>
          </a:solidFill>
          <a:ln w="28575">
            <a:solidFill>
              <a:srgbClr val="007A37"/>
            </a:solidFill>
          </a:ln>
          <a:effectLst>
            <a:outerShdw blurRad="63500" sx="102000" sy="102000" algn="ctr" rotWithShape="0">
              <a:srgbClr val="007A3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4ED454-4983-4D00-BB1C-7114D8AD9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764" y="362052"/>
            <a:ext cx="3889075" cy="625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124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13" grpId="0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7F4B246-D001-4E7D-A945-C41D4B397BBA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C0A2-797C-4BB9-A8EF-ED51538FAA17}"/>
              </a:ext>
            </a:extLst>
          </p:cNvPr>
          <p:cNvSpPr/>
          <p:nvPr/>
        </p:nvSpPr>
        <p:spPr>
          <a:xfrm>
            <a:off x="0" y="0"/>
            <a:ext cx="12192000" cy="1106129"/>
          </a:xfrm>
          <a:prstGeom prst="rect">
            <a:avLst/>
          </a:prstGeom>
          <a:solidFill>
            <a:srgbClr val="65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FF95B-F782-49A5-A974-A2E83A575CA5}"/>
              </a:ext>
            </a:extLst>
          </p:cNvPr>
          <p:cNvSpPr txBox="1"/>
          <p:nvPr/>
        </p:nvSpPr>
        <p:spPr>
          <a:xfrm>
            <a:off x="948812" y="553064"/>
            <a:ext cx="1029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1" dirty="0">
                <a:solidFill>
                  <a:prstClr val="black"/>
                </a:solidFill>
              </a:rPr>
              <a:t>Viewing Registers and Memory with a Simulator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90F832-715F-49A6-A546-5CA3B2AD0424}"/>
              </a:ext>
            </a:extLst>
          </p:cNvPr>
          <p:cNvSpPr txBox="1"/>
          <p:nvPr/>
        </p:nvSpPr>
        <p:spPr>
          <a:xfrm>
            <a:off x="1" y="6092939"/>
            <a:ext cx="12191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4620"/>
                </a:solidFill>
              </a:rPr>
              <a:t>Figure 2-10. 128-Byte Memory Space from Keil Simulator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DD48C1-F8C6-4A05-A310-05D389C7C335}"/>
              </a:ext>
            </a:extLst>
          </p:cNvPr>
          <p:cNvSpPr/>
          <p:nvPr/>
        </p:nvSpPr>
        <p:spPr>
          <a:xfrm>
            <a:off x="681925" y="1818640"/>
            <a:ext cx="10802320" cy="4058092"/>
          </a:xfrm>
          <a:prstGeom prst="rect">
            <a:avLst/>
          </a:prstGeom>
          <a:solidFill>
            <a:schemeClr val="bg1"/>
          </a:solidFill>
          <a:ln w="28575">
            <a:solidFill>
              <a:srgbClr val="007A37"/>
            </a:solidFill>
          </a:ln>
          <a:effectLst>
            <a:outerShdw blurRad="63500" sx="102000" sy="102000" algn="ctr" rotWithShape="0">
              <a:srgbClr val="007A3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56C162-B846-40EE-8924-71B29C201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74" y="2025348"/>
            <a:ext cx="10145649" cy="364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1443B9-3795-4EE4-8098-987D77E03EF7}"/>
              </a:ext>
            </a:extLst>
          </p:cNvPr>
          <p:cNvSpPr txBox="1"/>
          <p:nvPr/>
        </p:nvSpPr>
        <p:spPr>
          <a:xfrm>
            <a:off x="668593" y="1721774"/>
            <a:ext cx="1085481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Section 2.1, Looking at the inside of the 8051 and demonstrating some of the widely used registers of the 8051 such as MOV and ADD,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Section 2.2, examining Assembly language and machine language programming and defining terms such as mnemonics, opcode, operand, etc.,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Section 2.3</a:t>
            </a:r>
            <a:r>
              <a:rPr lang="en-US" sz="2400" b="1"/>
              <a:t>, step-by-step </a:t>
            </a:r>
            <a:r>
              <a:rPr lang="en-US" sz="2400" b="1" dirty="0"/>
              <a:t>execution of an 8051 program,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Section 2.4, examining the role of the program counter,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Section 2.5, looking at some widely used Assembly language directives, pseudocode, and data types related to the 8051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Section 2.6, discussing the flag bits and how they are affected by arithmetic instructions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Section 2.7, allocation of RAM memory inside the 8051 plus the stack and register banks of the 8051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Section 2.8, the concepts of RISC and CISC architectures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F4B246-D001-4E7D-A945-C41D4B397BBA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C0A2-797C-4BB9-A8EF-ED51538FAA17}"/>
              </a:ext>
            </a:extLst>
          </p:cNvPr>
          <p:cNvSpPr/>
          <p:nvPr/>
        </p:nvSpPr>
        <p:spPr>
          <a:xfrm>
            <a:off x="0" y="0"/>
            <a:ext cx="12192000" cy="1106129"/>
          </a:xfrm>
          <a:prstGeom prst="rect">
            <a:avLst/>
          </a:prstGeom>
          <a:solidFill>
            <a:srgbClr val="65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FA0293-F92D-4C5B-A1F6-E717645B0741}"/>
              </a:ext>
            </a:extLst>
          </p:cNvPr>
          <p:cNvSpPr txBox="1"/>
          <p:nvPr/>
        </p:nvSpPr>
        <p:spPr>
          <a:xfrm>
            <a:off x="948813" y="350174"/>
            <a:ext cx="102943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38717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0DB8FFF-D089-4B90-8BD7-1BE8ECCB2731}"/>
              </a:ext>
            </a:extLst>
          </p:cNvPr>
          <p:cNvSpPr/>
          <p:nvPr/>
        </p:nvSpPr>
        <p:spPr>
          <a:xfrm>
            <a:off x="7064477" y="1659193"/>
            <a:ext cx="4788309" cy="50365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007A37"/>
            </a:solidFill>
          </a:ln>
          <a:effectLst>
            <a:outerShdw blurRad="63500" sx="102000" sy="102000" algn="ctr" rotWithShape="0">
              <a:srgbClr val="007A37">
                <a:alpha val="40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4BF530-4012-484A-B44A-B3A00AD46068}"/>
              </a:ext>
            </a:extLst>
          </p:cNvPr>
          <p:cNvSpPr/>
          <p:nvPr/>
        </p:nvSpPr>
        <p:spPr>
          <a:xfrm>
            <a:off x="339214" y="1659193"/>
            <a:ext cx="6223819" cy="22565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007A37"/>
            </a:solidFill>
          </a:ln>
          <a:effectLst>
            <a:outerShdw blurRad="63500" sx="102000" sy="102000" algn="ctr" rotWithShape="0">
              <a:srgbClr val="007A37">
                <a:alpha val="40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F4B246-D001-4E7D-A945-C41D4B397BBA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C0A2-797C-4BB9-A8EF-ED51538FAA17}"/>
              </a:ext>
            </a:extLst>
          </p:cNvPr>
          <p:cNvSpPr/>
          <p:nvPr/>
        </p:nvSpPr>
        <p:spPr>
          <a:xfrm>
            <a:off x="0" y="0"/>
            <a:ext cx="12192000" cy="1106129"/>
          </a:xfrm>
          <a:prstGeom prst="rect">
            <a:avLst/>
          </a:prstGeom>
          <a:solidFill>
            <a:srgbClr val="65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FA0293-F92D-4C5B-A1F6-E717645B0741}"/>
              </a:ext>
            </a:extLst>
          </p:cNvPr>
          <p:cNvSpPr txBox="1"/>
          <p:nvPr/>
        </p:nvSpPr>
        <p:spPr>
          <a:xfrm>
            <a:off x="948812" y="553064"/>
            <a:ext cx="1029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Inside the 8051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623D47-0D61-49BE-86E8-9E8469B41622}"/>
              </a:ext>
            </a:extLst>
          </p:cNvPr>
          <p:cNvSpPr txBox="1"/>
          <p:nvPr/>
        </p:nvSpPr>
        <p:spPr>
          <a:xfrm>
            <a:off x="599767" y="1834409"/>
            <a:ext cx="579355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rgbClr val="004620"/>
                </a:solidFill>
              </a:rPr>
              <a:t>The vast majority of 8051 registers are 8-bit registers.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4257BF-EE7F-4225-907E-BE71D9B77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67" y="2603851"/>
            <a:ext cx="5793556" cy="903355"/>
          </a:xfrm>
          <a:prstGeom prst="rect">
            <a:avLst/>
          </a:prstGeom>
          <a:ln w="12700">
            <a:solidFill>
              <a:srgbClr val="007A37"/>
            </a:solidFill>
          </a:ln>
          <a:effectLst>
            <a:outerShdw blurRad="63500" sx="102000" sy="102000" algn="ctr" rotWithShape="0">
              <a:srgbClr val="007A37">
                <a:alpha val="40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F4D3A7A-F1E8-4094-A721-C35B9E5913E3}"/>
              </a:ext>
            </a:extLst>
          </p:cNvPr>
          <p:cNvSpPr txBox="1"/>
          <p:nvPr/>
        </p:nvSpPr>
        <p:spPr>
          <a:xfrm>
            <a:off x="7064477" y="1834410"/>
            <a:ext cx="478830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rgbClr val="004620"/>
                </a:solidFill>
              </a:rPr>
              <a:t>Figure 2-1 (a). Some 8-bit Registers </a:t>
            </a:r>
          </a:p>
          <a:p>
            <a:pPr algn="ctr"/>
            <a:r>
              <a:rPr lang="en-US" sz="2200" b="1" dirty="0">
                <a:solidFill>
                  <a:srgbClr val="004620"/>
                </a:solidFill>
              </a:rPr>
              <a:t>of the 8051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F222AB6-4F63-4132-AEDD-AE3D9F9B5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099" y="2544859"/>
            <a:ext cx="2311063" cy="409191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B19097C-3C24-499B-857E-9B7DE5909E97}"/>
              </a:ext>
            </a:extLst>
          </p:cNvPr>
          <p:cNvSpPr/>
          <p:nvPr/>
        </p:nvSpPr>
        <p:spPr>
          <a:xfrm>
            <a:off x="339214" y="4118489"/>
            <a:ext cx="6223819" cy="25772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007A37"/>
            </a:solidFill>
          </a:ln>
          <a:effectLst>
            <a:outerShdw blurRad="63500" sx="102000" sy="102000" algn="ctr" rotWithShape="0">
              <a:srgbClr val="007A37">
                <a:alpha val="40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C19428-5863-4F6F-9FA3-6FB9D0021D36}"/>
              </a:ext>
            </a:extLst>
          </p:cNvPr>
          <p:cNvSpPr txBox="1"/>
          <p:nvPr/>
        </p:nvSpPr>
        <p:spPr>
          <a:xfrm>
            <a:off x="339214" y="4293705"/>
            <a:ext cx="622381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rgbClr val="004620"/>
                </a:solidFill>
              </a:rPr>
              <a:t>Figure 2-1 (b). Some 8051 16-bit Registers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D47153C-B01D-4FAF-8B92-A276FE6243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66" b="11712"/>
          <a:stretch/>
        </p:blipFill>
        <p:spPr>
          <a:xfrm>
            <a:off x="599767" y="4899808"/>
            <a:ext cx="5793556" cy="160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5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9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9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9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9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9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9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9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9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9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9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9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9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4" grpId="0" animBg="1"/>
      <p:bldP spid="5" grpId="0"/>
      <p:bldP spid="8" grpId="0"/>
      <p:bldP spid="16" grpId="0"/>
      <p:bldP spid="20" grpId="0" animBg="1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9B9167C-D582-4C06-8412-6AF169341419}"/>
              </a:ext>
            </a:extLst>
          </p:cNvPr>
          <p:cNvSpPr/>
          <p:nvPr/>
        </p:nvSpPr>
        <p:spPr>
          <a:xfrm>
            <a:off x="948812" y="3429000"/>
            <a:ext cx="10436943" cy="11577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rgbClr val="007A37"/>
            </a:solidFill>
          </a:ln>
          <a:effectLst>
            <a:outerShdw blurRad="63500" sx="102000" sy="102000" algn="ctr" rotWithShape="0">
              <a:srgbClr val="007A3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F4B246-D001-4E7D-A945-C41D4B397BBA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C0A2-797C-4BB9-A8EF-ED51538FAA17}"/>
              </a:ext>
            </a:extLst>
          </p:cNvPr>
          <p:cNvSpPr/>
          <p:nvPr/>
        </p:nvSpPr>
        <p:spPr>
          <a:xfrm>
            <a:off x="0" y="0"/>
            <a:ext cx="12192000" cy="1106129"/>
          </a:xfrm>
          <a:prstGeom prst="rect">
            <a:avLst/>
          </a:prstGeom>
          <a:solidFill>
            <a:srgbClr val="65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FA0293-F92D-4C5B-A1F6-E717645B0741}"/>
              </a:ext>
            </a:extLst>
          </p:cNvPr>
          <p:cNvSpPr txBox="1"/>
          <p:nvPr/>
        </p:nvSpPr>
        <p:spPr>
          <a:xfrm>
            <a:off x="948812" y="553064"/>
            <a:ext cx="1029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MOV Instruction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0631AB-8BE2-4033-9013-B0F82F46D134}"/>
              </a:ext>
            </a:extLst>
          </p:cNvPr>
          <p:cNvSpPr txBox="1"/>
          <p:nvPr/>
        </p:nvSpPr>
        <p:spPr>
          <a:xfrm>
            <a:off x="0" y="1924664"/>
            <a:ext cx="1219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Simply stated, </a:t>
            </a:r>
          </a:p>
          <a:p>
            <a:pPr algn="ctr"/>
            <a:r>
              <a:rPr lang="en-US" sz="2400" b="1" dirty="0"/>
              <a:t>the MOV instruction copies data from one location to another.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DF1333-CEA2-467B-AF4E-F2BF4301BC43}"/>
              </a:ext>
            </a:extLst>
          </p:cNvPr>
          <p:cNvSpPr txBox="1"/>
          <p:nvPr/>
        </p:nvSpPr>
        <p:spPr>
          <a:xfrm>
            <a:off x="0" y="4993628"/>
            <a:ext cx="1219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This instruction tells the CPU </a:t>
            </a:r>
          </a:p>
          <a:p>
            <a:pPr algn="ctr"/>
            <a:r>
              <a:rPr lang="en-US" sz="2400" b="1" dirty="0"/>
              <a:t>to move (in reality, copy) the source operand to the destination operand.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C26E97-D52E-45C8-8A2E-27D36555A9B5}"/>
              </a:ext>
            </a:extLst>
          </p:cNvPr>
          <p:cNvSpPr txBox="1"/>
          <p:nvPr/>
        </p:nvSpPr>
        <p:spPr>
          <a:xfrm>
            <a:off x="-1" y="3551479"/>
            <a:ext cx="121919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MOV Instruction Format:</a:t>
            </a:r>
            <a:endParaRPr lang="en-US" sz="2800" dirty="0"/>
          </a:p>
          <a:p>
            <a:pPr algn="ctr"/>
            <a:r>
              <a:rPr lang="en-US" sz="2800" b="1" dirty="0">
                <a:solidFill>
                  <a:srgbClr val="0046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 destination, source ;copy source to </a:t>
            </a:r>
            <a:r>
              <a:rPr lang="en-US" sz="2800" b="1" dirty="0" err="1">
                <a:solidFill>
                  <a:srgbClr val="0046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</a:t>
            </a:r>
            <a:endParaRPr lang="en-US" sz="2800" b="1" dirty="0">
              <a:solidFill>
                <a:srgbClr val="00462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58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/>
      <p:bldP spid="15" grpId="0"/>
      <p:bldP spid="22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CC72992-4AE9-4C7C-8196-6E8A540FA7F9}"/>
              </a:ext>
            </a:extLst>
          </p:cNvPr>
          <p:cNvSpPr/>
          <p:nvPr/>
        </p:nvSpPr>
        <p:spPr>
          <a:xfrm>
            <a:off x="948812" y="2107764"/>
            <a:ext cx="10294374" cy="15977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rgbClr val="007A37"/>
            </a:solidFill>
          </a:ln>
          <a:effectLst>
            <a:outerShdw blurRad="63500" sx="102000" sy="102000" algn="ctr" rotWithShape="0">
              <a:srgbClr val="007A3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F4B246-D001-4E7D-A945-C41D4B397BBA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C0A2-797C-4BB9-A8EF-ED51538FAA17}"/>
              </a:ext>
            </a:extLst>
          </p:cNvPr>
          <p:cNvSpPr/>
          <p:nvPr/>
        </p:nvSpPr>
        <p:spPr>
          <a:xfrm>
            <a:off x="0" y="0"/>
            <a:ext cx="12192000" cy="1106129"/>
          </a:xfrm>
          <a:prstGeom prst="rect">
            <a:avLst/>
          </a:prstGeom>
          <a:solidFill>
            <a:srgbClr val="65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B2B611-5C21-42CA-BC26-3EE21564724C}"/>
              </a:ext>
            </a:extLst>
          </p:cNvPr>
          <p:cNvSpPr txBox="1"/>
          <p:nvPr/>
        </p:nvSpPr>
        <p:spPr>
          <a:xfrm>
            <a:off x="948812" y="553064"/>
            <a:ext cx="1029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ADD Instruction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E92ADC-0F7E-4443-B56C-E2EA549802B8}"/>
              </a:ext>
            </a:extLst>
          </p:cNvPr>
          <p:cNvSpPr txBox="1"/>
          <p:nvPr/>
        </p:nvSpPr>
        <p:spPr>
          <a:xfrm>
            <a:off x="948811" y="2214134"/>
            <a:ext cx="1029437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ADD Instruction Format:</a:t>
            </a:r>
          </a:p>
          <a:p>
            <a:r>
              <a:rPr lang="en-US" sz="2800" dirty="0"/>
              <a:t>	</a:t>
            </a:r>
            <a:r>
              <a:rPr lang="en-US" sz="2800" b="1" dirty="0">
                <a:solidFill>
                  <a:srgbClr val="0046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 </a:t>
            </a:r>
            <a:r>
              <a:rPr lang="en-US" sz="2800" b="1" dirty="0" err="1">
                <a:solidFill>
                  <a:srgbClr val="0046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A,source</a:t>
            </a:r>
            <a:r>
              <a:rPr lang="en-US" sz="2800" b="1" dirty="0">
                <a:solidFill>
                  <a:srgbClr val="0046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;ADD the source operand </a:t>
            </a:r>
          </a:p>
          <a:p>
            <a:r>
              <a:rPr lang="en-US" sz="2800" b="1" dirty="0">
                <a:solidFill>
                  <a:srgbClr val="0046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;to the accumulator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0BB0A9-7B94-4E53-A480-D48A2B385093}"/>
              </a:ext>
            </a:extLst>
          </p:cNvPr>
          <p:cNvSpPr txBox="1"/>
          <p:nvPr/>
        </p:nvSpPr>
        <p:spPr>
          <a:xfrm>
            <a:off x="3008607" y="4707019"/>
            <a:ext cx="617478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The ADD instruction tells the CPU </a:t>
            </a:r>
          </a:p>
          <a:p>
            <a:pPr algn="ctr"/>
            <a:r>
              <a:rPr lang="en-US" sz="2800" b="1" dirty="0"/>
              <a:t>to add the source byte to register A </a:t>
            </a:r>
          </a:p>
          <a:p>
            <a:pPr algn="ctr"/>
            <a:r>
              <a:rPr lang="en-US" sz="2800" b="1" dirty="0"/>
              <a:t>and put the result in register A.</a:t>
            </a:r>
          </a:p>
        </p:txBody>
      </p:sp>
    </p:spTree>
    <p:extLst>
      <p:ext uri="{BB962C8B-B14F-4D97-AF65-F5344CB8AC3E}">
        <p14:creationId xmlns:p14="http://schemas.microsoft.com/office/powerpoint/2010/main" val="242165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  <p:bldP spid="8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C7BD3A0-794D-4232-AE9C-D87999E6B183}"/>
              </a:ext>
            </a:extLst>
          </p:cNvPr>
          <p:cNvSpPr/>
          <p:nvPr/>
        </p:nvSpPr>
        <p:spPr>
          <a:xfrm>
            <a:off x="1425678" y="4359448"/>
            <a:ext cx="9324669" cy="1194619"/>
          </a:xfrm>
          <a:prstGeom prst="roundRect">
            <a:avLst/>
          </a:prstGeom>
          <a:solidFill>
            <a:srgbClr val="65FFAB"/>
          </a:solidFill>
          <a:ln w="28575">
            <a:solidFill>
              <a:srgbClr val="007A37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F4B246-D001-4E7D-A945-C41D4B397BBA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C0A2-797C-4BB9-A8EF-ED51538FAA17}"/>
              </a:ext>
            </a:extLst>
          </p:cNvPr>
          <p:cNvSpPr/>
          <p:nvPr/>
        </p:nvSpPr>
        <p:spPr>
          <a:xfrm>
            <a:off x="0" y="0"/>
            <a:ext cx="12192000" cy="1106129"/>
          </a:xfrm>
          <a:prstGeom prst="rect">
            <a:avLst/>
          </a:prstGeom>
          <a:solidFill>
            <a:srgbClr val="65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FF95B-F782-49A5-A974-A2E83A575CA5}"/>
              </a:ext>
            </a:extLst>
          </p:cNvPr>
          <p:cNvSpPr txBox="1"/>
          <p:nvPr/>
        </p:nvSpPr>
        <p:spPr>
          <a:xfrm>
            <a:off x="948812" y="553064"/>
            <a:ext cx="1029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Structure of Assembly Language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986111-51A5-47C9-BF90-DB96FC9592F3}"/>
              </a:ext>
            </a:extLst>
          </p:cNvPr>
          <p:cNvSpPr txBox="1"/>
          <p:nvPr/>
        </p:nvSpPr>
        <p:spPr>
          <a:xfrm>
            <a:off x="0" y="1924664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An Assembly language instruction consists of four fields: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6808E2-B8D7-4DC5-9A2E-3AEB4B03F479}"/>
              </a:ext>
            </a:extLst>
          </p:cNvPr>
          <p:cNvSpPr txBox="1"/>
          <p:nvPr/>
        </p:nvSpPr>
        <p:spPr>
          <a:xfrm>
            <a:off x="0" y="2939393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46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[label:]   mnemonic  [operands]  [;comment]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492384-9A7C-43AB-8A0A-BE18556D27B4}"/>
              </a:ext>
            </a:extLst>
          </p:cNvPr>
          <p:cNvSpPr txBox="1"/>
          <p:nvPr/>
        </p:nvSpPr>
        <p:spPr>
          <a:xfrm>
            <a:off x="1425678" y="4574599"/>
            <a:ext cx="93246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Brackets indicate that a field is optional, and not all lines have them. Brackets should not be typed in.</a:t>
            </a:r>
          </a:p>
        </p:txBody>
      </p:sp>
    </p:spTree>
    <p:extLst>
      <p:ext uri="{BB962C8B-B14F-4D97-AF65-F5344CB8AC3E}">
        <p14:creationId xmlns:p14="http://schemas.microsoft.com/office/powerpoint/2010/main" val="46139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8" grpId="0"/>
      <p:bldP spid="12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3B822C-753F-4E14-B3E4-15194D380B51}"/>
              </a:ext>
            </a:extLst>
          </p:cNvPr>
          <p:cNvSpPr/>
          <p:nvPr/>
        </p:nvSpPr>
        <p:spPr>
          <a:xfrm>
            <a:off x="1214282" y="3429000"/>
            <a:ext cx="5247857" cy="2647335"/>
          </a:xfrm>
          <a:prstGeom prst="rect">
            <a:avLst/>
          </a:prstGeom>
          <a:solidFill>
            <a:schemeClr val="bg1"/>
          </a:solidFill>
          <a:ln w="19050">
            <a:solidFill>
              <a:srgbClr val="007A37"/>
            </a:solidFill>
          </a:ln>
          <a:effectLst>
            <a:outerShdw blurRad="63500" sx="102000" sy="102000" algn="ctr" rotWithShape="0">
              <a:srgbClr val="007A3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19A4B9-18ED-480E-A773-0142955D4CFC}"/>
              </a:ext>
            </a:extLst>
          </p:cNvPr>
          <p:cNvSpPr/>
          <p:nvPr/>
        </p:nvSpPr>
        <p:spPr>
          <a:xfrm>
            <a:off x="1214282" y="1992623"/>
            <a:ext cx="5247857" cy="712922"/>
          </a:xfrm>
          <a:prstGeom prst="rect">
            <a:avLst/>
          </a:prstGeom>
          <a:solidFill>
            <a:schemeClr val="bg1"/>
          </a:solidFill>
          <a:ln w="19050">
            <a:solidFill>
              <a:srgbClr val="007A37"/>
            </a:solidFill>
          </a:ln>
          <a:effectLst>
            <a:outerShdw blurRad="63500" sx="102000" sy="102000" algn="ctr" rotWithShape="0">
              <a:srgbClr val="007A3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F4B246-D001-4E7D-A945-C41D4B397BBA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C0A2-797C-4BB9-A8EF-ED51538FAA17}"/>
              </a:ext>
            </a:extLst>
          </p:cNvPr>
          <p:cNvSpPr/>
          <p:nvPr/>
        </p:nvSpPr>
        <p:spPr>
          <a:xfrm>
            <a:off x="0" y="0"/>
            <a:ext cx="12192000" cy="1106129"/>
          </a:xfrm>
          <a:prstGeom prst="rect">
            <a:avLst/>
          </a:prstGeom>
          <a:solidFill>
            <a:srgbClr val="65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FF95B-F782-49A5-A974-A2E83A575CA5}"/>
              </a:ext>
            </a:extLst>
          </p:cNvPr>
          <p:cNvSpPr txBox="1"/>
          <p:nvPr/>
        </p:nvSpPr>
        <p:spPr>
          <a:xfrm>
            <a:off x="948812" y="553064"/>
            <a:ext cx="1029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Assembling and Running an 8051 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F26AE1-4FF9-46F1-AA12-338315460122}"/>
              </a:ext>
            </a:extLst>
          </p:cNvPr>
          <p:cNvSpPr txBox="1"/>
          <p:nvPr/>
        </p:nvSpPr>
        <p:spPr>
          <a:xfrm>
            <a:off x="1384762" y="2127551"/>
            <a:ext cx="49594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4620"/>
                </a:solidFill>
              </a:rPr>
              <a:t>Figure 2-2. Steps to Create a Program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3034A4-21DF-40A1-B4D8-ADB95227C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006" y="272036"/>
            <a:ext cx="3265824" cy="6313927"/>
          </a:xfrm>
          <a:prstGeom prst="rect">
            <a:avLst/>
          </a:prstGeom>
          <a:ln w="12700">
            <a:solidFill>
              <a:srgbClr val="007A37"/>
            </a:solidFill>
          </a:ln>
          <a:effectLst>
            <a:outerShdw blurRad="63500" sx="102000" sy="102000" algn="ctr" rotWithShape="0">
              <a:srgbClr val="007A37">
                <a:alpha val="40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4A551-3F7F-4A87-BD81-9E8225865F28}"/>
              </a:ext>
            </a:extLst>
          </p:cNvPr>
          <p:cNvSpPr txBox="1"/>
          <p:nvPr/>
        </p:nvSpPr>
        <p:spPr>
          <a:xfrm>
            <a:off x="1610445" y="3967837"/>
            <a:ext cx="450809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4620"/>
                </a:solidFill>
              </a:rPr>
              <a:t>The “</a:t>
            </a:r>
            <a:r>
              <a:rPr lang="en-US" sz="2400" b="1" dirty="0" err="1">
                <a:solidFill>
                  <a:srgbClr val="004620"/>
                </a:solidFill>
              </a:rPr>
              <a:t>asm</a:t>
            </a:r>
            <a:r>
              <a:rPr lang="en-US" sz="2400" b="1" dirty="0">
                <a:solidFill>
                  <a:srgbClr val="004620"/>
                </a:solidFill>
              </a:rPr>
              <a:t>” file is also called the source file and for this reason some assemblers require that this file have the “</a:t>
            </a:r>
            <a:r>
              <a:rPr lang="en-US" sz="2400" b="1" dirty="0" err="1">
                <a:solidFill>
                  <a:srgbClr val="004620"/>
                </a:solidFill>
              </a:rPr>
              <a:t>src</a:t>
            </a:r>
            <a:r>
              <a:rPr lang="en-US" sz="2400" b="1" dirty="0">
                <a:solidFill>
                  <a:srgbClr val="004620"/>
                </a:solidFill>
              </a:rPr>
              <a:t>” extension.</a:t>
            </a:r>
          </a:p>
        </p:txBody>
      </p:sp>
    </p:spTree>
    <p:extLst>
      <p:ext uri="{BB962C8B-B14F-4D97-AF65-F5344CB8AC3E}">
        <p14:creationId xmlns:p14="http://schemas.microsoft.com/office/powerpoint/2010/main" val="273145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9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9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9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9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10" grpId="0"/>
      <p:bldP spid="12" grpId="0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835</TotalTime>
  <Words>1814</Words>
  <Application>Microsoft Office PowerPoint</Application>
  <PresentationFormat>Widescreen</PresentationFormat>
  <Paragraphs>188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Nassim</dc:creator>
  <cp:lastModifiedBy>Nassim</cp:lastModifiedBy>
  <cp:revision>103</cp:revision>
  <dcterms:created xsi:type="dcterms:W3CDTF">2021-12-24T07:30:16Z</dcterms:created>
  <dcterms:modified xsi:type="dcterms:W3CDTF">2021-12-27T06:43:30Z</dcterms:modified>
</cp:coreProperties>
</file>